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0.svg" ContentType="image/svg+xml"/>
  <Override PartName="/ppt/media/image3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6" r:id="rId12"/>
    <p:sldId id="264" r:id="rId13"/>
    <p:sldId id="268" r:id="rId14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DM Sans" panose="020B0604020202020204" charset="0"/>
      <p:regular r:id="rId19"/>
    </p:embeddedFont>
    <p:embeddedFont>
      <p:font typeface="Waffle Soft" panose="020B0604020202020204" charset="-52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Иллюстрации: Wikimedia Commons. Фигуры с острова Льюис — National Museums Scotland, CC BY-SA 4.0; начальная позиция — MichaelMaggs, CC BY-SA 3.0; набор для чатуранги — Chaturaji, CC BY-SA 4.0; миниатюра из «Шахнаме» — The Metropolitan Museum of Art, CC0; «Книга игр» (1283), картины С. Ангиссолы, Ж.-А. Марле, И. Э. Гуммеля, комплект Стаунтона — общественное достояние; королева из «шахмат Карла Великого» — Siren-Com, CC BY-SA 3.0; фигура с острова Льюис — Jessica Spengler, CC BY 2.0; Deep Blue — Anton Chiang, CC BY 2.0; шахматы на последнем слайде — Petras Gagilas, CC BY-SA 2.0. Данные опроса условные, это пример оформления.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4" Type="http://schemas.openxmlformats.org/officeDocument/2006/relationships/image" Target="../media/image3.svg"/><Relationship Id="rId5" Type="http://schemas.openxmlformats.org/officeDocument/2006/relationships/image" Target="../media/image2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4" Type="http://schemas.openxmlformats.org/officeDocument/2006/relationships/image" Target="../media/image6.svg"/><Relationship Id="rId5" Type="http://schemas.openxmlformats.org/officeDocument/2006/relationships/image" Target="../media/image23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4" Type="http://schemas.openxmlformats.org/officeDocument/2006/relationships/image" Target="../media/image6.svg"/><Relationship Id="rId5" Type="http://schemas.openxmlformats.org/officeDocument/2006/relationships/image" Target="../media/image2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4" Type="http://schemas.openxmlformats.org/officeDocument/2006/relationships/image" Target="../media/image10.svg"/><Relationship Id="rId5" Type="http://schemas.openxmlformats.org/officeDocument/2006/relationships/image" Target="../media/image5.png"/><Relationship Id="rId6" Type="http://schemas.openxmlformats.org/officeDocument/2006/relationships/image" Target="../media/image6.svg"/><Relationship Id="rId7" Type="http://schemas.openxmlformats.org/officeDocument/2006/relationships/image" Target="../media/image2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svg"/><Relationship Id="rId4" Type="http://schemas.openxmlformats.org/officeDocument/2006/relationships/image" Target="../media/image5.png"/><Relationship Id="rId5" Type="http://schemas.openxmlformats.org/officeDocument/2006/relationships/image" Target="../media/image6.svg"/><Relationship Id="rId7" Type="http://schemas.openxmlformats.org/officeDocument/2006/relationships/image" Target="../media/image26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svg"/><Relationship Id="rId4" Type="http://schemas.openxmlformats.org/officeDocument/2006/relationships/image" Target="../media/image5.png"/><Relationship Id="rId5" Type="http://schemas.openxmlformats.org/officeDocument/2006/relationships/image" Target="../media/image6.svg"/><Relationship Id="rId9" Type="http://schemas.openxmlformats.org/officeDocument/2006/relationships/image" Target="../media/image27.jpg"/><Relationship Id="rId10" Type="http://schemas.openxmlformats.org/officeDocument/2006/relationships/image" Target="../media/image28.jpg"/><Relationship Id="rId11" Type="http://schemas.openxmlformats.org/officeDocument/2006/relationships/image" Target="../media/image29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4" Type="http://schemas.openxmlformats.org/officeDocument/2006/relationships/image" Target="../media/image6.svg"/><Relationship Id="rId5" Type="http://schemas.openxmlformats.org/officeDocument/2006/relationships/image" Target="../media/image30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4" Type="http://schemas.openxmlformats.org/officeDocument/2006/relationships/image" Target="../media/image6.svg"/><Relationship Id="rId5" Type="http://schemas.openxmlformats.org/officeDocument/2006/relationships/image" Target="../media/image3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svg"/><Relationship Id="rId6" Type="http://schemas.openxmlformats.org/officeDocument/2006/relationships/image" Target="../media/image32.png"/><Relationship Id="rId7" Type="http://schemas.openxmlformats.org/officeDocument/2006/relationships/image" Target="../media/image3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svg"/><Relationship Id="rId4" Type="http://schemas.openxmlformats.org/officeDocument/2006/relationships/image" Target="../media/image5.png"/><Relationship Id="rId5" Type="http://schemas.openxmlformats.org/officeDocument/2006/relationships/image" Target="../media/image6.svg"/><Relationship Id="rId7" Type="http://schemas.openxmlformats.org/officeDocument/2006/relationships/image" Target="../media/image3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4" Type="http://schemas.openxmlformats.org/officeDocument/2006/relationships/image" Target="../media/image3.svg"/><Relationship Id="rId5" Type="http://schemas.openxmlformats.org/officeDocument/2006/relationships/image" Target="../media/image5.png"/><Relationship Id="rId6" Type="http://schemas.openxmlformats.org/officeDocument/2006/relationships/image" Target="../media/image6.svg"/><Relationship Id="rId7" Type="http://schemas.openxmlformats.org/officeDocument/2006/relationships/image" Target="../media/image35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svg"/><Relationship Id="rId6" Type="http://schemas.openxmlformats.org/officeDocument/2006/relationships/image" Target="../media/image36.jpg"/><Relationship Id="rId7" Type="http://schemas.openxmlformats.org/officeDocument/2006/relationships/image" Target="../media/image37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4" Type="http://schemas.openxmlformats.org/officeDocument/2006/relationships/image" Target="../media/image3.svg"/><Relationship Id="rId5" Type="http://schemas.openxmlformats.org/officeDocument/2006/relationships/image" Target="../media/image38.jpg"/><Relationship Id="rId6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21655" y="0"/>
            <a:ext cx="5657850" cy="10287000"/>
            <a:chOff x="0" y="0"/>
            <a:chExt cx="1913890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3479800"/>
            </a:xfrm>
            <a:custGeom>
              <a:avLst/>
              <a:gdLst/>
              <a:ahLst/>
              <a:cxnLst/>
              <a:rect l="l" t="t" r="r" b="b"/>
              <a:pathLst>
                <a:path w="1913890" h="3479800">
                  <a:moveTo>
                    <a:pt x="0" y="0"/>
                  </a:moveTo>
                  <a:lnTo>
                    <a:pt x="1913890" y="0"/>
                  </a:lnTo>
                  <a:lnTo>
                    <a:pt x="1913890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1F4E3D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03542" y="2499926"/>
            <a:ext cx="6918239" cy="6918239"/>
            <a:chOff x="0" y="0"/>
            <a:chExt cx="2787650" cy="27876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87650" cy="2787650"/>
            </a:xfrm>
            <a:custGeom>
              <a:avLst/>
              <a:gdLst/>
              <a:ahLst/>
              <a:cxnLst/>
              <a:rect l="l" t="t" r="r" b="b"/>
              <a:pathLst>
                <a:path w="2787650" h="2787650">
                  <a:moveTo>
                    <a:pt x="81280" y="1861820"/>
                  </a:moveTo>
                  <a:cubicBezTo>
                    <a:pt x="73660" y="1841500"/>
                    <a:pt x="67310" y="1819910"/>
                    <a:pt x="60960" y="1799590"/>
                  </a:cubicBezTo>
                  <a:lnTo>
                    <a:pt x="1800860" y="59690"/>
                  </a:lnTo>
                  <a:cubicBezTo>
                    <a:pt x="1821180" y="66040"/>
                    <a:pt x="1842770" y="72390"/>
                    <a:pt x="1863090" y="80010"/>
                  </a:cubicBezTo>
                  <a:lnTo>
                    <a:pt x="81280" y="1861820"/>
                  </a:lnTo>
                  <a:close/>
                  <a:moveTo>
                    <a:pt x="1597660" y="15240"/>
                  </a:moveTo>
                  <a:cubicBezTo>
                    <a:pt x="1573530" y="11430"/>
                    <a:pt x="1548130" y="8890"/>
                    <a:pt x="1524000" y="6350"/>
                  </a:cubicBezTo>
                  <a:lnTo>
                    <a:pt x="6350" y="1524000"/>
                  </a:lnTo>
                  <a:cubicBezTo>
                    <a:pt x="8890" y="1548130"/>
                    <a:pt x="11430" y="1573530"/>
                    <a:pt x="15240" y="1597660"/>
                  </a:cubicBezTo>
                  <a:lnTo>
                    <a:pt x="1597660" y="15240"/>
                  </a:lnTo>
                  <a:close/>
                  <a:moveTo>
                    <a:pt x="2189480" y="248920"/>
                  </a:moveTo>
                  <a:cubicBezTo>
                    <a:pt x="2172970" y="237490"/>
                    <a:pt x="2156460" y="226060"/>
                    <a:pt x="2139950" y="215900"/>
                  </a:cubicBezTo>
                  <a:lnTo>
                    <a:pt x="215900" y="2139950"/>
                  </a:lnTo>
                  <a:cubicBezTo>
                    <a:pt x="226060" y="2156460"/>
                    <a:pt x="237490" y="2172970"/>
                    <a:pt x="248920" y="2189480"/>
                  </a:cubicBezTo>
                  <a:lnTo>
                    <a:pt x="2189480" y="248920"/>
                  </a:lnTo>
                  <a:close/>
                  <a:moveTo>
                    <a:pt x="1979930" y="128270"/>
                  </a:moveTo>
                  <a:cubicBezTo>
                    <a:pt x="1960880" y="119380"/>
                    <a:pt x="1941830" y="110490"/>
                    <a:pt x="1922780" y="102870"/>
                  </a:cubicBezTo>
                  <a:lnTo>
                    <a:pt x="104140" y="1921510"/>
                  </a:lnTo>
                  <a:cubicBezTo>
                    <a:pt x="111760" y="1940560"/>
                    <a:pt x="120650" y="1959610"/>
                    <a:pt x="129540" y="1978660"/>
                  </a:cubicBezTo>
                  <a:lnTo>
                    <a:pt x="1979930" y="128270"/>
                  </a:lnTo>
                  <a:close/>
                  <a:moveTo>
                    <a:pt x="2087880" y="185420"/>
                  </a:moveTo>
                  <a:cubicBezTo>
                    <a:pt x="2070100" y="175260"/>
                    <a:pt x="2052320" y="165100"/>
                    <a:pt x="2034540" y="156210"/>
                  </a:cubicBezTo>
                  <a:lnTo>
                    <a:pt x="154940" y="2035810"/>
                  </a:lnTo>
                  <a:cubicBezTo>
                    <a:pt x="163830" y="2053590"/>
                    <a:pt x="173990" y="2071370"/>
                    <a:pt x="184150" y="2089150"/>
                  </a:cubicBezTo>
                  <a:lnTo>
                    <a:pt x="2087880" y="185420"/>
                  </a:lnTo>
                  <a:close/>
                  <a:moveTo>
                    <a:pt x="834390" y="116840"/>
                  </a:moveTo>
                  <a:cubicBezTo>
                    <a:pt x="774700" y="143510"/>
                    <a:pt x="716280" y="173990"/>
                    <a:pt x="660400" y="208280"/>
                  </a:cubicBezTo>
                  <a:lnTo>
                    <a:pt x="208280" y="660400"/>
                  </a:lnTo>
                  <a:cubicBezTo>
                    <a:pt x="172720" y="716280"/>
                    <a:pt x="142240" y="774700"/>
                    <a:pt x="116840" y="834390"/>
                  </a:cubicBezTo>
                  <a:lnTo>
                    <a:pt x="834390" y="116840"/>
                  </a:lnTo>
                  <a:close/>
                  <a:moveTo>
                    <a:pt x="1363980" y="0"/>
                  </a:moveTo>
                  <a:lnTo>
                    <a:pt x="0" y="1363980"/>
                  </a:lnTo>
                  <a:cubicBezTo>
                    <a:pt x="0" y="1391920"/>
                    <a:pt x="0" y="1418590"/>
                    <a:pt x="1270" y="1446530"/>
                  </a:cubicBezTo>
                  <a:lnTo>
                    <a:pt x="1445260" y="1270"/>
                  </a:lnTo>
                  <a:cubicBezTo>
                    <a:pt x="1418590" y="0"/>
                    <a:pt x="1390650" y="0"/>
                    <a:pt x="1363980" y="0"/>
                  </a:cubicBezTo>
                  <a:close/>
                  <a:moveTo>
                    <a:pt x="2787650" y="1386840"/>
                  </a:moveTo>
                  <a:lnTo>
                    <a:pt x="1386840" y="2787650"/>
                  </a:lnTo>
                  <a:cubicBezTo>
                    <a:pt x="1414780" y="2787650"/>
                    <a:pt x="1443990" y="2787650"/>
                    <a:pt x="1471930" y="2785110"/>
                  </a:cubicBezTo>
                  <a:lnTo>
                    <a:pt x="2785110" y="1471930"/>
                  </a:lnTo>
                  <a:cubicBezTo>
                    <a:pt x="2786380" y="1443990"/>
                    <a:pt x="2787650" y="1414780"/>
                    <a:pt x="2787650" y="1386840"/>
                  </a:cubicBezTo>
                  <a:close/>
                  <a:moveTo>
                    <a:pt x="2283460" y="321310"/>
                  </a:moveTo>
                  <a:cubicBezTo>
                    <a:pt x="2268220" y="308610"/>
                    <a:pt x="2252980" y="295910"/>
                    <a:pt x="2237740" y="284480"/>
                  </a:cubicBezTo>
                  <a:lnTo>
                    <a:pt x="284480" y="2237740"/>
                  </a:lnTo>
                  <a:cubicBezTo>
                    <a:pt x="295910" y="2252980"/>
                    <a:pt x="308610" y="2268220"/>
                    <a:pt x="321310" y="2283460"/>
                  </a:cubicBezTo>
                  <a:lnTo>
                    <a:pt x="2283460" y="321310"/>
                  </a:lnTo>
                  <a:close/>
                  <a:moveTo>
                    <a:pt x="1276350" y="5080"/>
                  </a:moveTo>
                  <a:cubicBezTo>
                    <a:pt x="1244600" y="7620"/>
                    <a:pt x="1214120" y="11430"/>
                    <a:pt x="1182370" y="16510"/>
                  </a:cubicBezTo>
                  <a:lnTo>
                    <a:pt x="16510" y="1182370"/>
                  </a:lnTo>
                  <a:cubicBezTo>
                    <a:pt x="11430" y="1214120"/>
                    <a:pt x="7620" y="1244600"/>
                    <a:pt x="5080" y="1276350"/>
                  </a:cubicBezTo>
                  <a:lnTo>
                    <a:pt x="1276350" y="5080"/>
                  </a:lnTo>
                  <a:close/>
                  <a:moveTo>
                    <a:pt x="1080770" y="35560"/>
                  </a:moveTo>
                  <a:cubicBezTo>
                    <a:pt x="1042670" y="44450"/>
                    <a:pt x="1004570" y="54610"/>
                    <a:pt x="966470" y="67310"/>
                  </a:cubicBezTo>
                  <a:lnTo>
                    <a:pt x="66040" y="966470"/>
                  </a:lnTo>
                  <a:cubicBezTo>
                    <a:pt x="54610" y="1004570"/>
                    <a:pt x="43180" y="1041400"/>
                    <a:pt x="34290" y="1080770"/>
                  </a:cubicBezTo>
                  <a:lnTo>
                    <a:pt x="1080770" y="35560"/>
                  </a:lnTo>
                  <a:close/>
                  <a:moveTo>
                    <a:pt x="1734820" y="41910"/>
                  </a:moveTo>
                  <a:cubicBezTo>
                    <a:pt x="1711960" y="36830"/>
                    <a:pt x="1690370" y="31750"/>
                    <a:pt x="1667510" y="26670"/>
                  </a:cubicBezTo>
                  <a:lnTo>
                    <a:pt x="26670" y="1667510"/>
                  </a:lnTo>
                  <a:cubicBezTo>
                    <a:pt x="31750" y="1690370"/>
                    <a:pt x="36830" y="1711960"/>
                    <a:pt x="41910" y="1734820"/>
                  </a:cubicBezTo>
                  <a:lnTo>
                    <a:pt x="1734820" y="41910"/>
                  </a:lnTo>
                  <a:close/>
                  <a:moveTo>
                    <a:pt x="2762250" y="1659890"/>
                  </a:moveTo>
                  <a:cubicBezTo>
                    <a:pt x="2768600" y="1626870"/>
                    <a:pt x="2773680" y="1595120"/>
                    <a:pt x="2777490" y="1562100"/>
                  </a:cubicBezTo>
                  <a:lnTo>
                    <a:pt x="1562100" y="2777490"/>
                  </a:lnTo>
                  <a:cubicBezTo>
                    <a:pt x="1595120" y="2773680"/>
                    <a:pt x="1628140" y="2768600"/>
                    <a:pt x="1659890" y="2762250"/>
                  </a:cubicBezTo>
                  <a:lnTo>
                    <a:pt x="2762250" y="1659890"/>
                  </a:lnTo>
                  <a:close/>
                  <a:moveTo>
                    <a:pt x="2785110" y="1306830"/>
                  </a:moveTo>
                  <a:cubicBezTo>
                    <a:pt x="2783840" y="1281430"/>
                    <a:pt x="2781300" y="1256030"/>
                    <a:pt x="2778760" y="1230630"/>
                  </a:cubicBezTo>
                  <a:lnTo>
                    <a:pt x="1230630" y="2777490"/>
                  </a:lnTo>
                  <a:cubicBezTo>
                    <a:pt x="1256030" y="2780030"/>
                    <a:pt x="1281430" y="2782570"/>
                    <a:pt x="1306830" y="2783840"/>
                  </a:cubicBezTo>
                  <a:lnTo>
                    <a:pt x="2785110" y="1306830"/>
                  </a:lnTo>
                  <a:close/>
                  <a:moveTo>
                    <a:pt x="2767330" y="1158240"/>
                  </a:moveTo>
                  <a:cubicBezTo>
                    <a:pt x="2763520" y="1135380"/>
                    <a:pt x="2758440" y="1112520"/>
                    <a:pt x="2753360" y="1089660"/>
                  </a:cubicBezTo>
                  <a:lnTo>
                    <a:pt x="1088390" y="2753360"/>
                  </a:lnTo>
                  <a:cubicBezTo>
                    <a:pt x="1111250" y="2758440"/>
                    <a:pt x="1134110" y="2763520"/>
                    <a:pt x="1156970" y="2767330"/>
                  </a:cubicBezTo>
                  <a:lnTo>
                    <a:pt x="2767330" y="1158240"/>
                  </a:lnTo>
                  <a:close/>
                  <a:moveTo>
                    <a:pt x="2369820" y="398780"/>
                  </a:moveTo>
                  <a:cubicBezTo>
                    <a:pt x="2355850" y="384810"/>
                    <a:pt x="2341880" y="372110"/>
                    <a:pt x="2327910" y="358140"/>
                  </a:cubicBezTo>
                  <a:lnTo>
                    <a:pt x="359410" y="2326640"/>
                  </a:lnTo>
                  <a:cubicBezTo>
                    <a:pt x="372110" y="2340610"/>
                    <a:pt x="386080" y="2354580"/>
                    <a:pt x="400050" y="2368550"/>
                  </a:cubicBezTo>
                  <a:lnTo>
                    <a:pt x="2369820" y="398780"/>
                  </a:lnTo>
                  <a:close/>
                  <a:moveTo>
                    <a:pt x="2451100" y="2301240"/>
                  </a:moveTo>
                  <a:cubicBezTo>
                    <a:pt x="2520950" y="2219960"/>
                    <a:pt x="2579370" y="2133600"/>
                    <a:pt x="2627630" y="2042160"/>
                  </a:cubicBezTo>
                  <a:lnTo>
                    <a:pt x="2042160" y="2627630"/>
                  </a:lnTo>
                  <a:cubicBezTo>
                    <a:pt x="2133600" y="2579370"/>
                    <a:pt x="2219960" y="2520950"/>
                    <a:pt x="2301240" y="2451100"/>
                  </a:cubicBezTo>
                  <a:lnTo>
                    <a:pt x="2451100" y="2301240"/>
                  </a:lnTo>
                  <a:close/>
                  <a:moveTo>
                    <a:pt x="2736850" y="1023620"/>
                  </a:moveTo>
                  <a:cubicBezTo>
                    <a:pt x="2730500" y="1002030"/>
                    <a:pt x="2724150" y="981710"/>
                    <a:pt x="2717800" y="960120"/>
                  </a:cubicBezTo>
                  <a:lnTo>
                    <a:pt x="960120" y="2717800"/>
                  </a:lnTo>
                  <a:cubicBezTo>
                    <a:pt x="981710" y="2724150"/>
                    <a:pt x="1002030" y="2730500"/>
                    <a:pt x="1023620" y="2736850"/>
                  </a:cubicBezTo>
                  <a:lnTo>
                    <a:pt x="2736850" y="1023620"/>
                  </a:lnTo>
                  <a:close/>
                  <a:moveTo>
                    <a:pt x="2696210" y="1892300"/>
                  </a:moveTo>
                  <a:cubicBezTo>
                    <a:pt x="2711450" y="1851660"/>
                    <a:pt x="2725420" y="1811020"/>
                    <a:pt x="2736850" y="1769110"/>
                  </a:cubicBezTo>
                  <a:lnTo>
                    <a:pt x="1769110" y="2736850"/>
                  </a:lnTo>
                  <a:cubicBezTo>
                    <a:pt x="1811020" y="2725420"/>
                    <a:pt x="1851660" y="2711450"/>
                    <a:pt x="1892300" y="2696210"/>
                  </a:cubicBezTo>
                  <a:lnTo>
                    <a:pt x="2696210" y="1892300"/>
                  </a:lnTo>
                  <a:close/>
                  <a:moveTo>
                    <a:pt x="2523490" y="576580"/>
                  </a:moveTo>
                  <a:cubicBezTo>
                    <a:pt x="2512060" y="561340"/>
                    <a:pt x="2500630" y="544830"/>
                    <a:pt x="2487930" y="529590"/>
                  </a:cubicBezTo>
                  <a:lnTo>
                    <a:pt x="529590" y="2486660"/>
                  </a:lnTo>
                  <a:cubicBezTo>
                    <a:pt x="544830" y="2499360"/>
                    <a:pt x="561340" y="2510790"/>
                    <a:pt x="576580" y="2522220"/>
                  </a:cubicBezTo>
                  <a:lnTo>
                    <a:pt x="2523490" y="576580"/>
                  </a:lnTo>
                  <a:close/>
                  <a:moveTo>
                    <a:pt x="2696210" y="899160"/>
                  </a:moveTo>
                  <a:cubicBezTo>
                    <a:pt x="2688590" y="878840"/>
                    <a:pt x="2680970" y="859790"/>
                    <a:pt x="2672080" y="840740"/>
                  </a:cubicBezTo>
                  <a:lnTo>
                    <a:pt x="839470" y="2673350"/>
                  </a:lnTo>
                  <a:cubicBezTo>
                    <a:pt x="858520" y="2682240"/>
                    <a:pt x="878840" y="2689860"/>
                    <a:pt x="897890" y="2697480"/>
                  </a:cubicBezTo>
                  <a:lnTo>
                    <a:pt x="2696210" y="899160"/>
                  </a:lnTo>
                  <a:close/>
                  <a:moveTo>
                    <a:pt x="2449830" y="483870"/>
                  </a:moveTo>
                  <a:cubicBezTo>
                    <a:pt x="2437130" y="468630"/>
                    <a:pt x="2424430" y="454660"/>
                    <a:pt x="2410460" y="440690"/>
                  </a:cubicBezTo>
                  <a:lnTo>
                    <a:pt x="440690" y="2410460"/>
                  </a:lnTo>
                  <a:cubicBezTo>
                    <a:pt x="454660" y="2424430"/>
                    <a:pt x="469900" y="2437130"/>
                    <a:pt x="483870" y="2449830"/>
                  </a:cubicBezTo>
                  <a:lnTo>
                    <a:pt x="2449830" y="483870"/>
                  </a:lnTo>
                  <a:close/>
                  <a:moveTo>
                    <a:pt x="2588260" y="675640"/>
                  </a:moveTo>
                  <a:cubicBezTo>
                    <a:pt x="2578100" y="659130"/>
                    <a:pt x="2567940" y="641350"/>
                    <a:pt x="2556510" y="624840"/>
                  </a:cubicBezTo>
                  <a:lnTo>
                    <a:pt x="624840" y="2556510"/>
                  </a:lnTo>
                  <a:cubicBezTo>
                    <a:pt x="641350" y="2567940"/>
                    <a:pt x="657860" y="2578100"/>
                    <a:pt x="675640" y="2588260"/>
                  </a:cubicBezTo>
                  <a:lnTo>
                    <a:pt x="2588260" y="675640"/>
                  </a:lnTo>
                  <a:close/>
                  <a:moveTo>
                    <a:pt x="2646680" y="783590"/>
                  </a:moveTo>
                  <a:cubicBezTo>
                    <a:pt x="2637790" y="765810"/>
                    <a:pt x="2628900" y="746760"/>
                    <a:pt x="2618740" y="728980"/>
                  </a:cubicBezTo>
                  <a:lnTo>
                    <a:pt x="728980" y="2618740"/>
                  </a:lnTo>
                  <a:cubicBezTo>
                    <a:pt x="746760" y="2628900"/>
                    <a:pt x="764540" y="2637790"/>
                    <a:pt x="783590" y="2646680"/>
                  </a:cubicBezTo>
                  <a:lnTo>
                    <a:pt x="2646680" y="783590"/>
                  </a:lnTo>
                  <a:close/>
                </a:path>
              </a:pathLst>
            </a:custGeom>
            <a:solidFill>
              <a:srgbClr val="C9A45C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409545" y="1313678"/>
            <a:ext cx="7659645" cy="7659645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8613419" y="1517566"/>
            <a:ext cx="7251898" cy="7251869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17259300" y="287295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822967" y="7794024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733628" y="1143000"/>
            <a:ext cx="5970990" cy="6556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800"/>
              </a:spcAft>
            </a:pPr>
            <a:r>
              <a:rPr lang="en-US" sz="2400">
                <a:solidFill>
                  <a:srgbClr val="1F4E3D"/>
                </a:solidFill>
                <a:latin typeface="Calibri"/>
                <a:ea typeface="Calibri"/>
                <a:cs typeface="Calibri"/>
                <a:sym typeface="Calibri"/>
              </a:rPr>
              <a:t>МБОУ «Средняя школа № 5», г. Тверь</a:t>
            </a:r>
          </a:p>
          <a:p>
            <a:pPr algn="l">
              <a:lnSpc>
                <a:spcPct val="92000"/>
              </a:lnSpc>
              <a:spcAft>
                <a:spcPts val="3000"/>
              </a:spcAft>
            </a:pPr>
            <a:r>
              <a:rPr lang="en-US" sz="6000">
                <a:solidFill>
                  <a:srgbClr val="1F4E3D"/>
                </a:solidFill>
                <a:latin typeface="Georgia"/>
                <a:ea typeface="Georgia"/>
                <a:cs typeface="Georgia"/>
                <a:sym typeface="Georgia"/>
              </a:rPr>
              <a:t>Как придумали шахматы: от чатуранги до наших дней</a:t>
            </a:r>
          </a:p>
          <a:p>
            <a:pPr algn="l">
              <a:lnSpc>
                <a:spcPct val="110000"/>
              </a:lnSpc>
            </a:pPr>
            <a:r>
              <a:rPr lang="en-US" sz="3000" b="1">
                <a:solidFill>
                  <a:srgbClr val="1F4E3D"/>
                </a:solidFill>
                <a:latin typeface="Calibri"/>
                <a:ea typeface="Calibri"/>
                <a:cs typeface="Calibri"/>
                <a:sym typeface="Calibri"/>
              </a:rPr>
              <a:t>Индивидуальный проект по истории</a:t>
            </a:r>
          </a:p>
          <a:p>
            <a:pPr algn="l">
              <a:lnSpc>
                <a:spcPct val="110000"/>
              </a:lnSpc>
            </a:pPr>
            <a:r>
              <a:rPr lang="en-US" sz="2800">
                <a:solidFill>
                  <a:srgbClr val="1F4E3D"/>
                </a:solidFill>
                <a:latin typeface="Calibri"/>
                <a:ea typeface="Calibri"/>
                <a:cs typeface="Calibri"/>
                <a:sym typeface="Calibri"/>
              </a:rPr>
              <a:t>Выполнил: Иванов Иван, 9 «Б» класс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lang="en-US" sz="2800">
                <a:solidFill>
                  <a:srgbClr val="1F4E3D"/>
                </a:solidFill>
                <a:latin typeface="Calibri"/>
                <a:ea typeface="Calibri"/>
                <a:cs typeface="Calibri"/>
                <a:sym typeface="Calibri"/>
              </a:rPr>
              <a:t>Руководитель: Петрова А. С., учитель истории</a:t>
            </a:r>
          </a:p>
          <a:p>
            <a:pPr algn="l">
              <a:lnSpc>
                <a:spcPct val="110000"/>
              </a:lnSpc>
            </a:pPr>
            <a:r>
              <a:rPr lang="en-US" sz="2800">
                <a:solidFill>
                  <a:srgbClr val="1F4E3D"/>
                </a:solidFill>
                <a:latin typeface="Calibri"/>
                <a:ea typeface="Calibri"/>
                <a:cs typeface="Calibri"/>
                <a:sym typeface="Calibri"/>
              </a:rPr>
              <a:t>Тверь,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1122" y="1298650"/>
            <a:ext cx="11683700" cy="8429399"/>
            <a:chOff x="0" y="0"/>
            <a:chExt cx="3952264" cy="28514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52264" cy="2851426"/>
            </a:xfrm>
            <a:custGeom>
              <a:avLst/>
              <a:gdLst/>
              <a:ahLst/>
              <a:cxnLst/>
              <a:rect l="l" t="t" r="r" b="b"/>
              <a:pathLst>
                <a:path w="3952264" h="2851426">
                  <a:moveTo>
                    <a:pt x="0" y="0"/>
                  </a:moveTo>
                  <a:lnTo>
                    <a:pt x="3952264" y="0"/>
                  </a:lnTo>
                  <a:lnTo>
                    <a:pt x="3952264" y="2851426"/>
                  </a:lnTo>
                  <a:lnTo>
                    <a:pt x="0" y="2851426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0674693" y="2809810"/>
            <a:ext cx="6918239" cy="6918239"/>
            <a:chOff x="0" y="0"/>
            <a:chExt cx="2787650" cy="27876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87650" cy="2787650"/>
            </a:xfrm>
            <a:custGeom>
              <a:avLst/>
              <a:gdLst/>
              <a:ahLst/>
              <a:cxnLst/>
              <a:rect l="l" t="t" r="r" b="b"/>
              <a:pathLst>
                <a:path w="2787650" h="2787650">
                  <a:moveTo>
                    <a:pt x="81280" y="1861820"/>
                  </a:moveTo>
                  <a:cubicBezTo>
                    <a:pt x="73660" y="1841500"/>
                    <a:pt x="67310" y="1819910"/>
                    <a:pt x="60960" y="1799590"/>
                  </a:cubicBezTo>
                  <a:lnTo>
                    <a:pt x="1800860" y="59690"/>
                  </a:lnTo>
                  <a:cubicBezTo>
                    <a:pt x="1821180" y="66040"/>
                    <a:pt x="1842770" y="72390"/>
                    <a:pt x="1863090" y="80010"/>
                  </a:cubicBezTo>
                  <a:lnTo>
                    <a:pt x="81280" y="1861820"/>
                  </a:lnTo>
                  <a:close/>
                  <a:moveTo>
                    <a:pt x="1597660" y="15240"/>
                  </a:moveTo>
                  <a:cubicBezTo>
                    <a:pt x="1573530" y="11430"/>
                    <a:pt x="1548130" y="8890"/>
                    <a:pt x="1524000" y="6350"/>
                  </a:cubicBezTo>
                  <a:lnTo>
                    <a:pt x="6350" y="1524000"/>
                  </a:lnTo>
                  <a:cubicBezTo>
                    <a:pt x="8890" y="1548130"/>
                    <a:pt x="11430" y="1573530"/>
                    <a:pt x="15240" y="1597660"/>
                  </a:cubicBezTo>
                  <a:lnTo>
                    <a:pt x="1597660" y="15240"/>
                  </a:lnTo>
                  <a:close/>
                  <a:moveTo>
                    <a:pt x="2189480" y="248920"/>
                  </a:moveTo>
                  <a:cubicBezTo>
                    <a:pt x="2172970" y="237490"/>
                    <a:pt x="2156460" y="226060"/>
                    <a:pt x="2139950" y="215900"/>
                  </a:cubicBezTo>
                  <a:lnTo>
                    <a:pt x="215900" y="2139950"/>
                  </a:lnTo>
                  <a:cubicBezTo>
                    <a:pt x="226060" y="2156460"/>
                    <a:pt x="237490" y="2172970"/>
                    <a:pt x="248920" y="2189480"/>
                  </a:cubicBezTo>
                  <a:lnTo>
                    <a:pt x="2189480" y="248920"/>
                  </a:lnTo>
                  <a:close/>
                  <a:moveTo>
                    <a:pt x="1979930" y="128270"/>
                  </a:moveTo>
                  <a:cubicBezTo>
                    <a:pt x="1960880" y="119380"/>
                    <a:pt x="1941830" y="110490"/>
                    <a:pt x="1922780" y="102870"/>
                  </a:cubicBezTo>
                  <a:lnTo>
                    <a:pt x="104140" y="1921510"/>
                  </a:lnTo>
                  <a:cubicBezTo>
                    <a:pt x="111760" y="1940560"/>
                    <a:pt x="120650" y="1959610"/>
                    <a:pt x="129540" y="1978660"/>
                  </a:cubicBezTo>
                  <a:lnTo>
                    <a:pt x="1979930" y="128270"/>
                  </a:lnTo>
                  <a:close/>
                  <a:moveTo>
                    <a:pt x="2087880" y="185420"/>
                  </a:moveTo>
                  <a:cubicBezTo>
                    <a:pt x="2070100" y="175260"/>
                    <a:pt x="2052320" y="165100"/>
                    <a:pt x="2034540" y="156210"/>
                  </a:cubicBezTo>
                  <a:lnTo>
                    <a:pt x="154940" y="2035810"/>
                  </a:lnTo>
                  <a:cubicBezTo>
                    <a:pt x="163830" y="2053590"/>
                    <a:pt x="173990" y="2071370"/>
                    <a:pt x="184150" y="2089150"/>
                  </a:cubicBezTo>
                  <a:lnTo>
                    <a:pt x="2087880" y="185420"/>
                  </a:lnTo>
                  <a:close/>
                  <a:moveTo>
                    <a:pt x="834390" y="116840"/>
                  </a:moveTo>
                  <a:cubicBezTo>
                    <a:pt x="774700" y="143510"/>
                    <a:pt x="716280" y="173990"/>
                    <a:pt x="660400" y="208280"/>
                  </a:cubicBezTo>
                  <a:lnTo>
                    <a:pt x="208280" y="660400"/>
                  </a:lnTo>
                  <a:cubicBezTo>
                    <a:pt x="172720" y="716280"/>
                    <a:pt x="142240" y="774700"/>
                    <a:pt x="116840" y="834390"/>
                  </a:cubicBezTo>
                  <a:lnTo>
                    <a:pt x="834390" y="116840"/>
                  </a:lnTo>
                  <a:close/>
                  <a:moveTo>
                    <a:pt x="1363980" y="0"/>
                  </a:moveTo>
                  <a:lnTo>
                    <a:pt x="0" y="1363980"/>
                  </a:lnTo>
                  <a:cubicBezTo>
                    <a:pt x="0" y="1391920"/>
                    <a:pt x="0" y="1418590"/>
                    <a:pt x="1270" y="1446530"/>
                  </a:cubicBezTo>
                  <a:lnTo>
                    <a:pt x="1445260" y="1270"/>
                  </a:lnTo>
                  <a:cubicBezTo>
                    <a:pt x="1418590" y="0"/>
                    <a:pt x="1390650" y="0"/>
                    <a:pt x="1363980" y="0"/>
                  </a:cubicBezTo>
                  <a:close/>
                  <a:moveTo>
                    <a:pt x="2787650" y="1386840"/>
                  </a:moveTo>
                  <a:lnTo>
                    <a:pt x="1386840" y="2787650"/>
                  </a:lnTo>
                  <a:cubicBezTo>
                    <a:pt x="1414780" y="2787650"/>
                    <a:pt x="1443990" y="2787650"/>
                    <a:pt x="1471930" y="2785110"/>
                  </a:cubicBezTo>
                  <a:lnTo>
                    <a:pt x="2785110" y="1471930"/>
                  </a:lnTo>
                  <a:cubicBezTo>
                    <a:pt x="2786380" y="1443990"/>
                    <a:pt x="2787650" y="1414780"/>
                    <a:pt x="2787650" y="1386840"/>
                  </a:cubicBezTo>
                  <a:close/>
                  <a:moveTo>
                    <a:pt x="2283460" y="321310"/>
                  </a:moveTo>
                  <a:cubicBezTo>
                    <a:pt x="2268220" y="308610"/>
                    <a:pt x="2252980" y="295910"/>
                    <a:pt x="2237740" y="284480"/>
                  </a:cubicBezTo>
                  <a:lnTo>
                    <a:pt x="284480" y="2237740"/>
                  </a:lnTo>
                  <a:cubicBezTo>
                    <a:pt x="295910" y="2252980"/>
                    <a:pt x="308610" y="2268220"/>
                    <a:pt x="321310" y="2283460"/>
                  </a:cubicBezTo>
                  <a:lnTo>
                    <a:pt x="2283460" y="321310"/>
                  </a:lnTo>
                  <a:close/>
                  <a:moveTo>
                    <a:pt x="1276350" y="5080"/>
                  </a:moveTo>
                  <a:cubicBezTo>
                    <a:pt x="1244600" y="7620"/>
                    <a:pt x="1214120" y="11430"/>
                    <a:pt x="1182370" y="16510"/>
                  </a:cubicBezTo>
                  <a:lnTo>
                    <a:pt x="16510" y="1182370"/>
                  </a:lnTo>
                  <a:cubicBezTo>
                    <a:pt x="11430" y="1214120"/>
                    <a:pt x="7620" y="1244600"/>
                    <a:pt x="5080" y="1276350"/>
                  </a:cubicBezTo>
                  <a:lnTo>
                    <a:pt x="1276350" y="5080"/>
                  </a:lnTo>
                  <a:close/>
                  <a:moveTo>
                    <a:pt x="1080770" y="35560"/>
                  </a:moveTo>
                  <a:cubicBezTo>
                    <a:pt x="1042670" y="44450"/>
                    <a:pt x="1004570" y="54610"/>
                    <a:pt x="966470" y="67310"/>
                  </a:cubicBezTo>
                  <a:lnTo>
                    <a:pt x="66040" y="966470"/>
                  </a:lnTo>
                  <a:cubicBezTo>
                    <a:pt x="54610" y="1004570"/>
                    <a:pt x="43180" y="1041400"/>
                    <a:pt x="34290" y="1080770"/>
                  </a:cubicBezTo>
                  <a:lnTo>
                    <a:pt x="1080770" y="35560"/>
                  </a:lnTo>
                  <a:close/>
                  <a:moveTo>
                    <a:pt x="1734820" y="41910"/>
                  </a:moveTo>
                  <a:cubicBezTo>
                    <a:pt x="1711960" y="36830"/>
                    <a:pt x="1690370" y="31750"/>
                    <a:pt x="1667510" y="26670"/>
                  </a:cubicBezTo>
                  <a:lnTo>
                    <a:pt x="26670" y="1667510"/>
                  </a:lnTo>
                  <a:cubicBezTo>
                    <a:pt x="31750" y="1690370"/>
                    <a:pt x="36830" y="1711960"/>
                    <a:pt x="41910" y="1734820"/>
                  </a:cubicBezTo>
                  <a:lnTo>
                    <a:pt x="1734820" y="41910"/>
                  </a:lnTo>
                  <a:close/>
                  <a:moveTo>
                    <a:pt x="2762250" y="1659890"/>
                  </a:moveTo>
                  <a:cubicBezTo>
                    <a:pt x="2768600" y="1626870"/>
                    <a:pt x="2773680" y="1595120"/>
                    <a:pt x="2777490" y="1562100"/>
                  </a:cubicBezTo>
                  <a:lnTo>
                    <a:pt x="1562100" y="2777490"/>
                  </a:lnTo>
                  <a:cubicBezTo>
                    <a:pt x="1595120" y="2773680"/>
                    <a:pt x="1628140" y="2768600"/>
                    <a:pt x="1659890" y="2762250"/>
                  </a:cubicBezTo>
                  <a:lnTo>
                    <a:pt x="2762250" y="1659890"/>
                  </a:lnTo>
                  <a:close/>
                  <a:moveTo>
                    <a:pt x="2785110" y="1306830"/>
                  </a:moveTo>
                  <a:cubicBezTo>
                    <a:pt x="2783840" y="1281430"/>
                    <a:pt x="2781300" y="1256030"/>
                    <a:pt x="2778760" y="1230630"/>
                  </a:cubicBezTo>
                  <a:lnTo>
                    <a:pt x="1230630" y="2777490"/>
                  </a:lnTo>
                  <a:cubicBezTo>
                    <a:pt x="1256030" y="2780030"/>
                    <a:pt x="1281430" y="2782570"/>
                    <a:pt x="1306830" y="2783840"/>
                  </a:cubicBezTo>
                  <a:lnTo>
                    <a:pt x="2785110" y="1306830"/>
                  </a:lnTo>
                  <a:close/>
                  <a:moveTo>
                    <a:pt x="2767330" y="1158240"/>
                  </a:moveTo>
                  <a:cubicBezTo>
                    <a:pt x="2763520" y="1135380"/>
                    <a:pt x="2758440" y="1112520"/>
                    <a:pt x="2753360" y="1089660"/>
                  </a:cubicBezTo>
                  <a:lnTo>
                    <a:pt x="1088390" y="2753360"/>
                  </a:lnTo>
                  <a:cubicBezTo>
                    <a:pt x="1111250" y="2758440"/>
                    <a:pt x="1134110" y="2763520"/>
                    <a:pt x="1156970" y="2767330"/>
                  </a:cubicBezTo>
                  <a:lnTo>
                    <a:pt x="2767330" y="1158240"/>
                  </a:lnTo>
                  <a:close/>
                  <a:moveTo>
                    <a:pt x="2369820" y="398780"/>
                  </a:moveTo>
                  <a:cubicBezTo>
                    <a:pt x="2355850" y="384810"/>
                    <a:pt x="2341880" y="372110"/>
                    <a:pt x="2327910" y="358140"/>
                  </a:cubicBezTo>
                  <a:lnTo>
                    <a:pt x="359410" y="2326640"/>
                  </a:lnTo>
                  <a:cubicBezTo>
                    <a:pt x="372110" y="2340610"/>
                    <a:pt x="386080" y="2354580"/>
                    <a:pt x="400050" y="2368550"/>
                  </a:cubicBezTo>
                  <a:lnTo>
                    <a:pt x="2369820" y="398780"/>
                  </a:lnTo>
                  <a:close/>
                  <a:moveTo>
                    <a:pt x="2451100" y="2301240"/>
                  </a:moveTo>
                  <a:cubicBezTo>
                    <a:pt x="2520950" y="2219960"/>
                    <a:pt x="2579370" y="2133600"/>
                    <a:pt x="2627630" y="2042160"/>
                  </a:cubicBezTo>
                  <a:lnTo>
                    <a:pt x="2042160" y="2627630"/>
                  </a:lnTo>
                  <a:cubicBezTo>
                    <a:pt x="2133600" y="2579370"/>
                    <a:pt x="2219960" y="2520950"/>
                    <a:pt x="2301240" y="2451100"/>
                  </a:cubicBezTo>
                  <a:lnTo>
                    <a:pt x="2451100" y="2301240"/>
                  </a:lnTo>
                  <a:close/>
                  <a:moveTo>
                    <a:pt x="2736850" y="1023620"/>
                  </a:moveTo>
                  <a:cubicBezTo>
                    <a:pt x="2730500" y="1002030"/>
                    <a:pt x="2724150" y="981710"/>
                    <a:pt x="2717800" y="960120"/>
                  </a:cubicBezTo>
                  <a:lnTo>
                    <a:pt x="960120" y="2717800"/>
                  </a:lnTo>
                  <a:cubicBezTo>
                    <a:pt x="981710" y="2724150"/>
                    <a:pt x="1002030" y="2730500"/>
                    <a:pt x="1023620" y="2736850"/>
                  </a:cubicBezTo>
                  <a:lnTo>
                    <a:pt x="2736850" y="1023620"/>
                  </a:lnTo>
                  <a:close/>
                  <a:moveTo>
                    <a:pt x="2696210" y="1892300"/>
                  </a:moveTo>
                  <a:cubicBezTo>
                    <a:pt x="2711450" y="1851660"/>
                    <a:pt x="2725420" y="1811020"/>
                    <a:pt x="2736850" y="1769110"/>
                  </a:cubicBezTo>
                  <a:lnTo>
                    <a:pt x="1769110" y="2736850"/>
                  </a:lnTo>
                  <a:cubicBezTo>
                    <a:pt x="1811020" y="2725420"/>
                    <a:pt x="1851660" y="2711450"/>
                    <a:pt x="1892300" y="2696210"/>
                  </a:cubicBezTo>
                  <a:lnTo>
                    <a:pt x="2696210" y="1892300"/>
                  </a:lnTo>
                  <a:close/>
                  <a:moveTo>
                    <a:pt x="2523490" y="576580"/>
                  </a:moveTo>
                  <a:cubicBezTo>
                    <a:pt x="2512060" y="561340"/>
                    <a:pt x="2500630" y="544830"/>
                    <a:pt x="2487930" y="529590"/>
                  </a:cubicBezTo>
                  <a:lnTo>
                    <a:pt x="529590" y="2486660"/>
                  </a:lnTo>
                  <a:cubicBezTo>
                    <a:pt x="544830" y="2499360"/>
                    <a:pt x="561340" y="2510790"/>
                    <a:pt x="576580" y="2522220"/>
                  </a:cubicBezTo>
                  <a:lnTo>
                    <a:pt x="2523490" y="576580"/>
                  </a:lnTo>
                  <a:close/>
                  <a:moveTo>
                    <a:pt x="2696210" y="899160"/>
                  </a:moveTo>
                  <a:cubicBezTo>
                    <a:pt x="2688590" y="878840"/>
                    <a:pt x="2680970" y="859790"/>
                    <a:pt x="2672080" y="840740"/>
                  </a:cubicBezTo>
                  <a:lnTo>
                    <a:pt x="839470" y="2673350"/>
                  </a:lnTo>
                  <a:cubicBezTo>
                    <a:pt x="858520" y="2682240"/>
                    <a:pt x="878840" y="2689860"/>
                    <a:pt x="897890" y="2697480"/>
                  </a:cubicBezTo>
                  <a:lnTo>
                    <a:pt x="2696210" y="899160"/>
                  </a:lnTo>
                  <a:close/>
                  <a:moveTo>
                    <a:pt x="2449830" y="483870"/>
                  </a:moveTo>
                  <a:cubicBezTo>
                    <a:pt x="2437130" y="468630"/>
                    <a:pt x="2424430" y="454660"/>
                    <a:pt x="2410460" y="440690"/>
                  </a:cubicBezTo>
                  <a:lnTo>
                    <a:pt x="440690" y="2410460"/>
                  </a:lnTo>
                  <a:cubicBezTo>
                    <a:pt x="454660" y="2424430"/>
                    <a:pt x="469900" y="2437130"/>
                    <a:pt x="483870" y="2449830"/>
                  </a:cubicBezTo>
                  <a:lnTo>
                    <a:pt x="2449830" y="483870"/>
                  </a:lnTo>
                  <a:close/>
                  <a:moveTo>
                    <a:pt x="2588260" y="675640"/>
                  </a:moveTo>
                  <a:cubicBezTo>
                    <a:pt x="2578100" y="659130"/>
                    <a:pt x="2567940" y="641350"/>
                    <a:pt x="2556510" y="624840"/>
                  </a:cubicBezTo>
                  <a:lnTo>
                    <a:pt x="624840" y="2556510"/>
                  </a:lnTo>
                  <a:cubicBezTo>
                    <a:pt x="641350" y="2567940"/>
                    <a:pt x="657860" y="2578100"/>
                    <a:pt x="675640" y="2588260"/>
                  </a:cubicBezTo>
                  <a:lnTo>
                    <a:pt x="2588260" y="675640"/>
                  </a:lnTo>
                  <a:close/>
                  <a:moveTo>
                    <a:pt x="2646680" y="783590"/>
                  </a:moveTo>
                  <a:cubicBezTo>
                    <a:pt x="2637790" y="765810"/>
                    <a:pt x="2628900" y="746760"/>
                    <a:pt x="2618740" y="728980"/>
                  </a:cubicBezTo>
                  <a:lnTo>
                    <a:pt x="728980" y="2618740"/>
                  </a:lnTo>
                  <a:cubicBezTo>
                    <a:pt x="746760" y="2628900"/>
                    <a:pt x="764540" y="2637790"/>
                    <a:pt x="783590" y="2646680"/>
                  </a:cubicBezTo>
                  <a:lnTo>
                    <a:pt x="2646680" y="783590"/>
                  </a:lnTo>
                  <a:close/>
                </a:path>
              </a:pathLst>
            </a:custGeom>
            <a:solidFill>
              <a:srgbClr val="1F4E3D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104999" y="1298650"/>
            <a:ext cx="7659645" cy="7659645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9308872" y="1502538"/>
            <a:ext cx="7251898" cy="7251869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17259300" y="-171785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822967" y="8325020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270554" y="1498600"/>
            <a:ext cx="7209879" cy="121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4400">
                <a:solidFill>
                  <a:srgbClr val="1F4E3D"/>
                </a:solidFill>
                <a:latin typeface="Georgia"/>
                <a:ea typeface="Georgia"/>
                <a:cs typeface="Georgia"/>
                <a:sym typeface="Georgia"/>
              </a:rPr>
              <a:t>Актуальность, цель и задачи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70554" y="3149600"/>
            <a:ext cx="6731000" cy="6349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lang="en-US" sz="2700" b="1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Актуальность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lang="en-US" sz="24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Шахматы изучают во многих школах, но мало кто знает, откуда игра пришла и почему фигуры ходят именно так.</a:t>
            </a:r>
          </a:p>
          <a:p>
            <a:pPr algn="l">
              <a:lnSpc>
                <a:spcPct val="105000"/>
              </a:lnSpc>
            </a:pPr>
            <a:r>
              <a:rPr lang="en-US" sz="2700" b="1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Цель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lang="en-US" sz="24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Проследить, как менялись шахматы от Индии VI века до наших дней.</a:t>
            </a:r>
          </a:p>
          <a:p>
            <a:pPr algn="l">
              <a:lnSpc>
                <a:spcPct val="105000"/>
              </a:lnSpc>
            </a:pPr>
            <a:r>
              <a:rPr lang="en-US" sz="2700" b="1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Задачи</a:t>
            </a:r>
          </a:p>
          <a:p>
            <a:pPr algn="l">
              <a:lnSpc>
                <a:spcPct val="105000"/>
              </a:lnSpc>
            </a:pPr>
            <a:r>
              <a:rPr lang="en-US" sz="24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1. Изучить версии происхождения игры.</a:t>
            </a:r>
          </a:p>
          <a:p>
            <a:pPr algn="l">
              <a:lnSpc>
                <a:spcPct val="105000"/>
              </a:lnSpc>
            </a:pPr>
            <a:r>
              <a:rPr lang="en-US" sz="24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2. Описать путь шахмат из Азии в Европу и на Русь.</a:t>
            </a:r>
          </a:p>
          <a:p>
            <a:pPr algn="l">
              <a:lnSpc>
                <a:spcPct val="105000"/>
              </a:lnSpc>
            </a:pPr>
            <a:r>
              <a:rPr lang="en-US" sz="24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3. Провести опрос одноклассников.</a:t>
            </a:r>
          </a:p>
          <a:p>
            <a:pPr algn="l">
              <a:lnSpc>
                <a:spcPct val="105000"/>
              </a:lnSpc>
            </a:pPr>
            <a:r>
              <a:rPr lang="en-US" sz="24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4. Сделать ленту времени «1500 лет шахмат».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640986" y="3663865"/>
            <a:ext cx="8589855" cy="8589855"/>
            <a:chOff x="0" y="0"/>
            <a:chExt cx="2787650" cy="2787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87650" cy="2787650"/>
            </a:xfrm>
            <a:custGeom>
              <a:avLst/>
              <a:gdLst/>
              <a:ahLst/>
              <a:cxnLst/>
              <a:rect l="l" t="t" r="r" b="b"/>
              <a:pathLst>
                <a:path w="2787650" h="2787650">
                  <a:moveTo>
                    <a:pt x="81280" y="1861820"/>
                  </a:moveTo>
                  <a:cubicBezTo>
                    <a:pt x="73660" y="1841500"/>
                    <a:pt x="67310" y="1819910"/>
                    <a:pt x="60960" y="1799590"/>
                  </a:cubicBezTo>
                  <a:lnTo>
                    <a:pt x="1800860" y="59690"/>
                  </a:lnTo>
                  <a:cubicBezTo>
                    <a:pt x="1821180" y="66040"/>
                    <a:pt x="1842770" y="72390"/>
                    <a:pt x="1863090" y="80010"/>
                  </a:cubicBezTo>
                  <a:lnTo>
                    <a:pt x="81280" y="1861820"/>
                  </a:lnTo>
                  <a:close/>
                  <a:moveTo>
                    <a:pt x="1597660" y="15240"/>
                  </a:moveTo>
                  <a:cubicBezTo>
                    <a:pt x="1573530" y="11430"/>
                    <a:pt x="1548130" y="8890"/>
                    <a:pt x="1524000" y="6350"/>
                  </a:cubicBezTo>
                  <a:lnTo>
                    <a:pt x="6350" y="1524000"/>
                  </a:lnTo>
                  <a:cubicBezTo>
                    <a:pt x="8890" y="1548130"/>
                    <a:pt x="11430" y="1573530"/>
                    <a:pt x="15240" y="1597660"/>
                  </a:cubicBezTo>
                  <a:lnTo>
                    <a:pt x="1597660" y="15240"/>
                  </a:lnTo>
                  <a:close/>
                  <a:moveTo>
                    <a:pt x="2189480" y="248920"/>
                  </a:moveTo>
                  <a:cubicBezTo>
                    <a:pt x="2172970" y="237490"/>
                    <a:pt x="2156460" y="226060"/>
                    <a:pt x="2139950" y="215900"/>
                  </a:cubicBezTo>
                  <a:lnTo>
                    <a:pt x="215900" y="2139950"/>
                  </a:lnTo>
                  <a:cubicBezTo>
                    <a:pt x="226060" y="2156460"/>
                    <a:pt x="237490" y="2172970"/>
                    <a:pt x="248920" y="2189480"/>
                  </a:cubicBezTo>
                  <a:lnTo>
                    <a:pt x="2189480" y="248920"/>
                  </a:lnTo>
                  <a:close/>
                  <a:moveTo>
                    <a:pt x="1979930" y="128270"/>
                  </a:moveTo>
                  <a:cubicBezTo>
                    <a:pt x="1960880" y="119380"/>
                    <a:pt x="1941830" y="110490"/>
                    <a:pt x="1922780" y="102870"/>
                  </a:cubicBezTo>
                  <a:lnTo>
                    <a:pt x="104140" y="1921510"/>
                  </a:lnTo>
                  <a:cubicBezTo>
                    <a:pt x="111760" y="1940560"/>
                    <a:pt x="120650" y="1959610"/>
                    <a:pt x="129540" y="1978660"/>
                  </a:cubicBezTo>
                  <a:lnTo>
                    <a:pt x="1979930" y="128270"/>
                  </a:lnTo>
                  <a:close/>
                  <a:moveTo>
                    <a:pt x="2087880" y="185420"/>
                  </a:moveTo>
                  <a:cubicBezTo>
                    <a:pt x="2070100" y="175260"/>
                    <a:pt x="2052320" y="165100"/>
                    <a:pt x="2034540" y="156210"/>
                  </a:cubicBezTo>
                  <a:lnTo>
                    <a:pt x="154940" y="2035810"/>
                  </a:lnTo>
                  <a:cubicBezTo>
                    <a:pt x="163830" y="2053590"/>
                    <a:pt x="173990" y="2071370"/>
                    <a:pt x="184150" y="2089150"/>
                  </a:cubicBezTo>
                  <a:lnTo>
                    <a:pt x="2087880" y="185420"/>
                  </a:lnTo>
                  <a:close/>
                  <a:moveTo>
                    <a:pt x="834390" y="116840"/>
                  </a:moveTo>
                  <a:cubicBezTo>
                    <a:pt x="774700" y="143510"/>
                    <a:pt x="716280" y="173990"/>
                    <a:pt x="660400" y="208280"/>
                  </a:cubicBezTo>
                  <a:lnTo>
                    <a:pt x="208280" y="660400"/>
                  </a:lnTo>
                  <a:cubicBezTo>
                    <a:pt x="172720" y="716280"/>
                    <a:pt x="142240" y="774700"/>
                    <a:pt x="116840" y="834390"/>
                  </a:cubicBezTo>
                  <a:lnTo>
                    <a:pt x="834390" y="116840"/>
                  </a:lnTo>
                  <a:close/>
                  <a:moveTo>
                    <a:pt x="1363980" y="0"/>
                  </a:moveTo>
                  <a:lnTo>
                    <a:pt x="0" y="1363980"/>
                  </a:lnTo>
                  <a:cubicBezTo>
                    <a:pt x="0" y="1391920"/>
                    <a:pt x="0" y="1418590"/>
                    <a:pt x="1270" y="1446530"/>
                  </a:cubicBezTo>
                  <a:lnTo>
                    <a:pt x="1445260" y="1270"/>
                  </a:lnTo>
                  <a:cubicBezTo>
                    <a:pt x="1418590" y="0"/>
                    <a:pt x="1390650" y="0"/>
                    <a:pt x="1363980" y="0"/>
                  </a:cubicBezTo>
                  <a:close/>
                  <a:moveTo>
                    <a:pt x="2787650" y="1386840"/>
                  </a:moveTo>
                  <a:lnTo>
                    <a:pt x="1386840" y="2787650"/>
                  </a:lnTo>
                  <a:cubicBezTo>
                    <a:pt x="1414780" y="2787650"/>
                    <a:pt x="1443990" y="2787650"/>
                    <a:pt x="1471930" y="2785110"/>
                  </a:cubicBezTo>
                  <a:lnTo>
                    <a:pt x="2785110" y="1471930"/>
                  </a:lnTo>
                  <a:cubicBezTo>
                    <a:pt x="2786380" y="1443990"/>
                    <a:pt x="2787650" y="1414780"/>
                    <a:pt x="2787650" y="1386840"/>
                  </a:cubicBezTo>
                  <a:close/>
                  <a:moveTo>
                    <a:pt x="2283460" y="321310"/>
                  </a:moveTo>
                  <a:cubicBezTo>
                    <a:pt x="2268220" y="308610"/>
                    <a:pt x="2252980" y="295910"/>
                    <a:pt x="2237740" y="284480"/>
                  </a:cubicBezTo>
                  <a:lnTo>
                    <a:pt x="284480" y="2237740"/>
                  </a:lnTo>
                  <a:cubicBezTo>
                    <a:pt x="295910" y="2252980"/>
                    <a:pt x="308610" y="2268220"/>
                    <a:pt x="321310" y="2283460"/>
                  </a:cubicBezTo>
                  <a:lnTo>
                    <a:pt x="2283460" y="321310"/>
                  </a:lnTo>
                  <a:close/>
                  <a:moveTo>
                    <a:pt x="1276350" y="5080"/>
                  </a:moveTo>
                  <a:cubicBezTo>
                    <a:pt x="1244600" y="7620"/>
                    <a:pt x="1214120" y="11430"/>
                    <a:pt x="1182370" y="16510"/>
                  </a:cubicBezTo>
                  <a:lnTo>
                    <a:pt x="16510" y="1182370"/>
                  </a:lnTo>
                  <a:cubicBezTo>
                    <a:pt x="11430" y="1214120"/>
                    <a:pt x="7620" y="1244600"/>
                    <a:pt x="5080" y="1276350"/>
                  </a:cubicBezTo>
                  <a:lnTo>
                    <a:pt x="1276350" y="5080"/>
                  </a:lnTo>
                  <a:close/>
                  <a:moveTo>
                    <a:pt x="1080770" y="35560"/>
                  </a:moveTo>
                  <a:cubicBezTo>
                    <a:pt x="1042670" y="44450"/>
                    <a:pt x="1004570" y="54610"/>
                    <a:pt x="966470" y="67310"/>
                  </a:cubicBezTo>
                  <a:lnTo>
                    <a:pt x="66040" y="966470"/>
                  </a:lnTo>
                  <a:cubicBezTo>
                    <a:pt x="54610" y="1004570"/>
                    <a:pt x="43180" y="1041400"/>
                    <a:pt x="34290" y="1080770"/>
                  </a:cubicBezTo>
                  <a:lnTo>
                    <a:pt x="1080770" y="35560"/>
                  </a:lnTo>
                  <a:close/>
                  <a:moveTo>
                    <a:pt x="1734820" y="41910"/>
                  </a:moveTo>
                  <a:cubicBezTo>
                    <a:pt x="1711960" y="36830"/>
                    <a:pt x="1690370" y="31750"/>
                    <a:pt x="1667510" y="26670"/>
                  </a:cubicBezTo>
                  <a:lnTo>
                    <a:pt x="26670" y="1667510"/>
                  </a:lnTo>
                  <a:cubicBezTo>
                    <a:pt x="31750" y="1690370"/>
                    <a:pt x="36830" y="1711960"/>
                    <a:pt x="41910" y="1734820"/>
                  </a:cubicBezTo>
                  <a:lnTo>
                    <a:pt x="1734820" y="41910"/>
                  </a:lnTo>
                  <a:close/>
                  <a:moveTo>
                    <a:pt x="2762250" y="1659890"/>
                  </a:moveTo>
                  <a:cubicBezTo>
                    <a:pt x="2768600" y="1626870"/>
                    <a:pt x="2773680" y="1595120"/>
                    <a:pt x="2777490" y="1562100"/>
                  </a:cubicBezTo>
                  <a:lnTo>
                    <a:pt x="1562100" y="2777490"/>
                  </a:lnTo>
                  <a:cubicBezTo>
                    <a:pt x="1595120" y="2773680"/>
                    <a:pt x="1628140" y="2768600"/>
                    <a:pt x="1659890" y="2762250"/>
                  </a:cubicBezTo>
                  <a:lnTo>
                    <a:pt x="2762250" y="1659890"/>
                  </a:lnTo>
                  <a:close/>
                  <a:moveTo>
                    <a:pt x="2785110" y="1306830"/>
                  </a:moveTo>
                  <a:cubicBezTo>
                    <a:pt x="2783840" y="1281430"/>
                    <a:pt x="2781300" y="1256030"/>
                    <a:pt x="2778760" y="1230630"/>
                  </a:cubicBezTo>
                  <a:lnTo>
                    <a:pt x="1230630" y="2777490"/>
                  </a:lnTo>
                  <a:cubicBezTo>
                    <a:pt x="1256030" y="2780030"/>
                    <a:pt x="1281430" y="2782570"/>
                    <a:pt x="1306830" y="2783840"/>
                  </a:cubicBezTo>
                  <a:lnTo>
                    <a:pt x="2785110" y="1306830"/>
                  </a:lnTo>
                  <a:close/>
                  <a:moveTo>
                    <a:pt x="2767330" y="1158240"/>
                  </a:moveTo>
                  <a:cubicBezTo>
                    <a:pt x="2763520" y="1135380"/>
                    <a:pt x="2758440" y="1112520"/>
                    <a:pt x="2753360" y="1089660"/>
                  </a:cubicBezTo>
                  <a:lnTo>
                    <a:pt x="1088390" y="2753360"/>
                  </a:lnTo>
                  <a:cubicBezTo>
                    <a:pt x="1111250" y="2758440"/>
                    <a:pt x="1134110" y="2763520"/>
                    <a:pt x="1156970" y="2767330"/>
                  </a:cubicBezTo>
                  <a:lnTo>
                    <a:pt x="2767330" y="1158240"/>
                  </a:lnTo>
                  <a:close/>
                  <a:moveTo>
                    <a:pt x="2369820" y="398780"/>
                  </a:moveTo>
                  <a:cubicBezTo>
                    <a:pt x="2355850" y="384810"/>
                    <a:pt x="2341880" y="372110"/>
                    <a:pt x="2327910" y="358140"/>
                  </a:cubicBezTo>
                  <a:lnTo>
                    <a:pt x="359410" y="2326640"/>
                  </a:lnTo>
                  <a:cubicBezTo>
                    <a:pt x="372110" y="2340610"/>
                    <a:pt x="386080" y="2354580"/>
                    <a:pt x="400050" y="2368550"/>
                  </a:cubicBezTo>
                  <a:lnTo>
                    <a:pt x="2369820" y="398780"/>
                  </a:lnTo>
                  <a:close/>
                  <a:moveTo>
                    <a:pt x="2451100" y="2301240"/>
                  </a:moveTo>
                  <a:cubicBezTo>
                    <a:pt x="2520950" y="2219960"/>
                    <a:pt x="2579370" y="2133600"/>
                    <a:pt x="2627630" y="2042160"/>
                  </a:cubicBezTo>
                  <a:lnTo>
                    <a:pt x="2042160" y="2627630"/>
                  </a:lnTo>
                  <a:cubicBezTo>
                    <a:pt x="2133600" y="2579370"/>
                    <a:pt x="2219960" y="2520950"/>
                    <a:pt x="2301240" y="2451100"/>
                  </a:cubicBezTo>
                  <a:lnTo>
                    <a:pt x="2451100" y="2301240"/>
                  </a:lnTo>
                  <a:close/>
                  <a:moveTo>
                    <a:pt x="2736850" y="1023620"/>
                  </a:moveTo>
                  <a:cubicBezTo>
                    <a:pt x="2730500" y="1002030"/>
                    <a:pt x="2724150" y="981710"/>
                    <a:pt x="2717800" y="960120"/>
                  </a:cubicBezTo>
                  <a:lnTo>
                    <a:pt x="960120" y="2717800"/>
                  </a:lnTo>
                  <a:cubicBezTo>
                    <a:pt x="981710" y="2724150"/>
                    <a:pt x="1002030" y="2730500"/>
                    <a:pt x="1023620" y="2736850"/>
                  </a:cubicBezTo>
                  <a:lnTo>
                    <a:pt x="2736850" y="1023620"/>
                  </a:lnTo>
                  <a:close/>
                  <a:moveTo>
                    <a:pt x="2696210" y="1892300"/>
                  </a:moveTo>
                  <a:cubicBezTo>
                    <a:pt x="2711450" y="1851660"/>
                    <a:pt x="2725420" y="1811020"/>
                    <a:pt x="2736850" y="1769110"/>
                  </a:cubicBezTo>
                  <a:lnTo>
                    <a:pt x="1769110" y="2736850"/>
                  </a:lnTo>
                  <a:cubicBezTo>
                    <a:pt x="1811020" y="2725420"/>
                    <a:pt x="1851660" y="2711450"/>
                    <a:pt x="1892300" y="2696210"/>
                  </a:cubicBezTo>
                  <a:lnTo>
                    <a:pt x="2696210" y="1892300"/>
                  </a:lnTo>
                  <a:close/>
                  <a:moveTo>
                    <a:pt x="2523490" y="576580"/>
                  </a:moveTo>
                  <a:cubicBezTo>
                    <a:pt x="2512060" y="561340"/>
                    <a:pt x="2500630" y="544830"/>
                    <a:pt x="2487930" y="529590"/>
                  </a:cubicBezTo>
                  <a:lnTo>
                    <a:pt x="529590" y="2486660"/>
                  </a:lnTo>
                  <a:cubicBezTo>
                    <a:pt x="544830" y="2499360"/>
                    <a:pt x="561340" y="2510790"/>
                    <a:pt x="576580" y="2522220"/>
                  </a:cubicBezTo>
                  <a:lnTo>
                    <a:pt x="2523490" y="576580"/>
                  </a:lnTo>
                  <a:close/>
                  <a:moveTo>
                    <a:pt x="2696210" y="899160"/>
                  </a:moveTo>
                  <a:cubicBezTo>
                    <a:pt x="2688590" y="878840"/>
                    <a:pt x="2680970" y="859790"/>
                    <a:pt x="2672080" y="840740"/>
                  </a:cubicBezTo>
                  <a:lnTo>
                    <a:pt x="839470" y="2673350"/>
                  </a:lnTo>
                  <a:cubicBezTo>
                    <a:pt x="858520" y="2682240"/>
                    <a:pt x="878840" y="2689860"/>
                    <a:pt x="897890" y="2697480"/>
                  </a:cubicBezTo>
                  <a:lnTo>
                    <a:pt x="2696210" y="899160"/>
                  </a:lnTo>
                  <a:close/>
                  <a:moveTo>
                    <a:pt x="2449830" y="483870"/>
                  </a:moveTo>
                  <a:cubicBezTo>
                    <a:pt x="2437130" y="468630"/>
                    <a:pt x="2424430" y="454660"/>
                    <a:pt x="2410460" y="440690"/>
                  </a:cubicBezTo>
                  <a:lnTo>
                    <a:pt x="440690" y="2410460"/>
                  </a:lnTo>
                  <a:cubicBezTo>
                    <a:pt x="454660" y="2424430"/>
                    <a:pt x="469900" y="2437130"/>
                    <a:pt x="483870" y="2449830"/>
                  </a:cubicBezTo>
                  <a:lnTo>
                    <a:pt x="2449830" y="483870"/>
                  </a:lnTo>
                  <a:close/>
                  <a:moveTo>
                    <a:pt x="2588260" y="675640"/>
                  </a:moveTo>
                  <a:cubicBezTo>
                    <a:pt x="2578100" y="659130"/>
                    <a:pt x="2567940" y="641350"/>
                    <a:pt x="2556510" y="624840"/>
                  </a:cubicBezTo>
                  <a:lnTo>
                    <a:pt x="624840" y="2556510"/>
                  </a:lnTo>
                  <a:cubicBezTo>
                    <a:pt x="641350" y="2567940"/>
                    <a:pt x="657860" y="2578100"/>
                    <a:pt x="675640" y="2588260"/>
                  </a:cubicBezTo>
                  <a:lnTo>
                    <a:pt x="2588260" y="675640"/>
                  </a:lnTo>
                  <a:close/>
                  <a:moveTo>
                    <a:pt x="2646680" y="783590"/>
                  </a:moveTo>
                  <a:cubicBezTo>
                    <a:pt x="2637790" y="765810"/>
                    <a:pt x="2628900" y="746760"/>
                    <a:pt x="2618740" y="728980"/>
                  </a:cubicBezTo>
                  <a:lnTo>
                    <a:pt x="728980" y="2618740"/>
                  </a:lnTo>
                  <a:cubicBezTo>
                    <a:pt x="746760" y="2628900"/>
                    <a:pt x="764540" y="2637790"/>
                    <a:pt x="783590" y="2646680"/>
                  </a:cubicBezTo>
                  <a:lnTo>
                    <a:pt x="2646680" y="783590"/>
                  </a:lnTo>
                  <a:close/>
                </a:path>
              </a:pathLst>
            </a:custGeom>
            <a:solidFill>
              <a:srgbClr val="1F4E3D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954871" y="1509069"/>
            <a:ext cx="9510402" cy="951040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-701737" y="1762221"/>
            <a:ext cx="9004134" cy="9004098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9502329" y="1295400"/>
            <a:ext cx="8640430" cy="164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75"/>
              </a:lnSpc>
            </a:pPr>
            <a:r>
              <a:rPr lang="en-US" sz="6000">
                <a:solidFill>
                  <a:srgbClr val="1F4E3D"/>
                </a:solidFill>
                <a:latin typeface="Georgia"/>
                <a:ea typeface="Georgia"/>
                <a:cs typeface="Georgia"/>
                <a:sym typeface="Georgia"/>
              </a:rPr>
              <a:t>Индия: чатуранга</a:t>
            </a:r>
          </a:p>
        </p:txBody>
      </p:sp>
      <p:sp>
        <p:nvSpPr>
          <p:cNvPr id="9" name="Freeform 9"/>
          <p:cNvSpPr/>
          <p:nvPr/>
        </p:nvSpPr>
        <p:spPr>
          <a:xfrm>
            <a:off x="17362167" y="-1127535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6" y="0"/>
                </a:lnTo>
                <a:lnTo>
                  <a:pt x="1851666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502329" y="3257733"/>
            <a:ext cx="7386071" cy="6409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6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Самая ранняя известная предшественница шахмат — индийская чатуранга, VI век.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Название значит «четыре части войска»: пехота, конница, слоны и колесницы. Из них выросли пешки, кони, слоны и ладьи.</a:t>
            </a:r>
          </a:p>
          <a:p>
            <a:pPr algn="l">
              <a:lnSpc>
                <a:spcPct val="110000"/>
              </a:lnSpc>
              <a:spcAft>
                <a:spcPts val="16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Играли на доске 8×8 — той же, что и сейчас.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6333467" y="9061071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6" y="0"/>
                </a:lnTo>
                <a:lnTo>
                  <a:pt x="1851666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21655" y="0"/>
            <a:ext cx="5657850" cy="10287000"/>
            <a:chOff x="0" y="0"/>
            <a:chExt cx="1913890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3479800"/>
            </a:xfrm>
            <a:custGeom>
              <a:avLst/>
              <a:gdLst/>
              <a:ahLst/>
              <a:cxnLst/>
              <a:rect l="l" t="t" r="r" b="b"/>
              <a:pathLst>
                <a:path w="1913890" h="3479800">
                  <a:moveTo>
                    <a:pt x="0" y="0"/>
                  </a:moveTo>
                  <a:lnTo>
                    <a:pt x="1913890" y="0"/>
                  </a:lnTo>
                  <a:lnTo>
                    <a:pt x="1913890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1F4E3D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502731" y="1772788"/>
            <a:ext cx="7485512" cy="748551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4474210" y="0"/>
                  </a:moveTo>
                  <a:lnTo>
                    <a:pt x="1875790" y="0"/>
                  </a:lnTo>
                  <a:cubicBezTo>
                    <a:pt x="839470" y="0"/>
                    <a:pt x="0" y="839470"/>
                    <a:pt x="0" y="1875790"/>
                  </a:cubicBezTo>
                  <a:lnTo>
                    <a:pt x="0" y="4474210"/>
                  </a:lnTo>
                  <a:cubicBezTo>
                    <a:pt x="0" y="5510530"/>
                    <a:pt x="839470" y="6350000"/>
                    <a:pt x="1875790" y="6350000"/>
                  </a:cubicBezTo>
                  <a:lnTo>
                    <a:pt x="4474210" y="6350000"/>
                  </a:lnTo>
                  <a:cubicBezTo>
                    <a:pt x="5510530" y="6350000"/>
                    <a:pt x="6350000" y="5510530"/>
                    <a:pt x="6350000" y="4474210"/>
                  </a:cubicBezTo>
                  <a:lnTo>
                    <a:pt x="6350000" y="1875790"/>
                  </a:lnTo>
                  <a:cubicBezTo>
                    <a:pt x="6350000" y="839470"/>
                    <a:pt x="5510530" y="0"/>
                    <a:pt x="447421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7259300" y="287295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822967" y="7794024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298730" y="1238250"/>
            <a:ext cx="9936011" cy="1932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80"/>
              </a:lnSpc>
            </a:pPr>
            <a:r>
              <a:rPr lang="en-US" sz="6000">
                <a:solidFill>
                  <a:srgbClr val="1F4E3D"/>
                </a:solidFill>
                <a:latin typeface="Georgia"/>
                <a:ea typeface="Georgia"/>
                <a:cs typeface="Georgia"/>
                <a:sym typeface="Georgia"/>
              </a:rPr>
              <a:t>Персия: шатрандж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98730" y="3506966"/>
            <a:ext cx="8636000" cy="5962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Через торговые пути игра попала в Персию и стала называться шатрандж.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Отсюда пришли слова «шах» — царь и «шах мат» — «царь повержен».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На миниатюре из «Шахнаме» мудрец Бузургмихр разгадывает правила игры, присланной из Индии.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1028700"/>
            <a:ext cx="9135505" cy="9258300"/>
            <a:chOff x="0" y="0"/>
            <a:chExt cx="3090282" cy="3131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90282" cy="3131820"/>
            </a:xfrm>
            <a:custGeom>
              <a:avLst/>
              <a:gdLst/>
              <a:ahLst/>
              <a:cxnLst/>
              <a:rect l="l" t="t" r="r" b="b"/>
              <a:pathLst>
                <a:path w="3090282" h="3131820">
                  <a:moveTo>
                    <a:pt x="0" y="0"/>
                  </a:moveTo>
                  <a:lnTo>
                    <a:pt x="3090282" y="0"/>
                  </a:lnTo>
                  <a:lnTo>
                    <a:pt x="3090282" y="3131820"/>
                  </a:lnTo>
                  <a:lnTo>
                    <a:pt x="0" y="3131820"/>
                  </a:lnTo>
                  <a:close/>
                </a:path>
              </a:pathLst>
            </a:custGeom>
            <a:solidFill>
              <a:srgbClr val="1F4E3D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7259300" y="287295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21299" y="-1684292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564265" y="1765549"/>
            <a:ext cx="6695035" cy="10042553"/>
            <a:chOff x="0" y="0"/>
            <a:chExt cx="6350000" cy="952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704535" y="824586"/>
            <a:ext cx="8185411" cy="250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600">
                <a:solidFill>
                  <a:srgbClr val="1F4E3D"/>
                </a:solidFill>
                <a:latin typeface="Georgia"/>
                <a:ea typeface="Georgia"/>
                <a:cs typeface="Georgia"/>
                <a:sym typeface="Georgia"/>
              </a:rPr>
              <a:t>Путь в Европу и на Русь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4535" y="3877437"/>
            <a:ext cx="7664246" cy="6409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ct val="110000"/>
              </a:lnSpc>
              <a:spcAft>
                <a:spcPts val="1400"/>
              </a:spcAft>
              <a:buFont typeface="Arial"/>
              <a:buChar char="•"/>
            </a:pPr>
            <a:r>
              <a:rPr lang="en-US" sz="28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VII–VIII века: после завоевания Персии игру распространяют арабы.</a:t>
            </a:r>
          </a:p>
          <a:p>
            <a:pPr marL="518160" lvl="1" indent="-259080" algn="l">
              <a:lnSpc>
                <a:spcPct val="110000"/>
              </a:lnSpc>
              <a:spcAft>
                <a:spcPts val="1400"/>
              </a:spcAft>
              <a:buFont typeface="Arial"/>
              <a:buChar char="•"/>
            </a:pPr>
            <a:r>
              <a:rPr lang="en-US" sz="28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X век: через Испанию и Италию шахматы приходят в Европу.</a:t>
            </a:r>
          </a:p>
          <a:p>
            <a:pPr marL="518160" lvl="1" indent="-259080" algn="l">
              <a:lnSpc>
                <a:spcPct val="110000"/>
              </a:lnSpc>
              <a:spcAft>
                <a:spcPts val="1400"/>
              </a:spcAft>
              <a:buFont typeface="Arial"/>
              <a:buChar char="•"/>
            </a:pPr>
            <a:r>
              <a:rPr lang="en-US" sz="28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IX–X века: по Волжскому пути игра попадает на Русь — фигуры находят при раскопках Новгорода.</a:t>
            </a:r>
          </a:p>
          <a:p>
            <a:pPr marL="518160" lvl="1" indent="-259080" algn="l">
              <a:lnSpc>
                <a:spcPct val="110000"/>
              </a:lnSpc>
              <a:spcAft>
                <a:spcPts val="1400"/>
              </a:spcAft>
              <a:buFont typeface="Arial"/>
              <a:buChar char="•"/>
            </a:pPr>
            <a:r>
              <a:rPr lang="en-US" sz="28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1283 год: в Испании выходит «Книга игр» с первыми шахматными задачами.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1028700"/>
            <a:ext cx="9135505" cy="9258300"/>
            <a:chOff x="0" y="0"/>
            <a:chExt cx="3090282" cy="3131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90282" cy="3131820"/>
            </a:xfrm>
            <a:custGeom>
              <a:avLst/>
              <a:gdLst/>
              <a:ahLst/>
              <a:cxnLst/>
              <a:rect l="l" t="t" r="r" b="b"/>
              <a:pathLst>
                <a:path w="3090282" h="3131820">
                  <a:moveTo>
                    <a:pt x="0" y="0"/>
                  </a:moveTo>
                  <a:lnTo>
                    <a:pt x="3090282" y="0"/>
                  </a:lnTo>
                  <a:lnTo>
                    <a:pt x="3090282" y="3131820"/>
                  </a:lnTo>
                  <a:lnTo>
                    <a:pt x="0" y="3131820"/>
                  </a:lnTo>
                  <a:close/>
                </a:path>
              </a:pathLst>
            </a:custGeom>
            <a:solidFill>
              <a:srgbClr val="1F4E3D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290493" y="852448"/>
            <a:ext cx="7065542" cy="2161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5600">
                <a:solidFill>
                  <a:srgbClr val="1F4E3D"/>
                </a:solidFill>
                <a:latin typeface="Georgia"/>
                <a:ea typeface="Georgia"/>
                <a:cs typeface="Georgia"/>
                <a:sym typeface="Georgia"/>
              </a:rPr>
              <a:t>Как менялись фигуры</a:t>
            </a:r>
          </a:p>
        </p:txBody>
      </p:sp>
      <p:sp>
        <p:nvSpPr>
          <p:cNvPr id="5" name="Freeform 5"/>
          <p:cNvSpPr/>
          <p:nvPr/>
        </p:nvSpPr>
        <p:spPr>
          <a:xfrm>
            <a:off x="17259300" y="-320919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925833" y="8749022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6" y="0"/>
                </a:lnTo>
                <a:lnTo>
                  <a:pt x="1851666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8356035" y="2566678"/>
            <a:ext cx="2870957" cy="6182344"/>
            <a:chOff x="0" y="0"/>
            <a:chExt cx="2948813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48813" cy="6350000"/>
            </a:xfrm>
            <a:custGeom>
              <a:avLst/>
              <a:gdLst/>
              <a:ahLst/>
              <a:cxnLst/>
              <a:rect l="l" t="t" r="r" b="b"/>
              <a:pathLst>
                <a:path w="2948813" h="6350000">
                  <a:moveTo>
                    <a:pt x="2948813" y="1474470"/>
                  </a:moveTo>
                  <a:lnTo>
                    <a:pt x="2948813" y="4875530"/>
                  </a:lnTo>
                  <a:cubicBezTo>
                    <a:pt x="2948813" y="5689854"/>
                    <a:pt x="2288667" y="6350000"/>
                    <a:pt x="1474343" y="6350000"/>
                  </a:cubicBezTo>
                  <a:cubicBezTo>
                    <a:pt x="660146" y="6350000"/>
                    <a:pt x="0" y="5689854"/>
                    <a:pt x="0" y="4875530"/>
                  </a:cubicBezTo>
                  <a:lnTo>
                    <a:pt x="0" y="1474470"/>
                  </a:lnTo>
                  <a:cubicBezTo>
                    <a:pt x="0" y="660146"/>
                    <a:pt x="660146" y="0"/>
                    <a:pt x="1474470" y="0"/>
                  </a:cubicBezTo>
                  <a:cubicBezTo>
                    <a:pt x="2288667" y="0"/>
                    <a:pt x="2948813" y="660146"/>
                    <a:pt x="2948813" y="1474470"/>
                  </a:cubicBez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1680905" y="2519902"/>
            <a:ext cx="2870957" cy="6182344"/>
            <a:chOff x="0" y="0"/>
            <a:chExt cx="2948813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48813" cy="6350000"/>
            </a:xfrm>
            <a:custGeom>
              <a:avLst/>
              <a:gdLst/>
              <a:ahLst/>
              <a:cxnLst/>
              <a:rect l="l" t="t" r="r" b="b"/>
              <a:pathLst>
                <a:path w="2948813" h="6350000">
                  <a:moveTo>
                    <a:pt x="2948813" y="1474470"/>
                  </a:moveTo>
                  <a:lnTo>
                    <a:pt x="2948813" y="4875530"/>
                  </a:lnTo>
                  <a:cubicBezTo>
                    <a:pt x="2948813" y="5689854"/>
                    <a:pt x="2288667" y="6350000"/>
                    <a:pt x="1474343" y="6350000"/>
                  </a:cubicBezTo>
                  <a:cubicBezTo>
                    <a:pt x="660146" y="6350000"/>
                    <a:pt x="0" y="5689854"/>
                    <a:pt x="0" y="4875530"/>
                  </a:cubicBezTo>
                  <a:lnTo>
                    <a:pt x="0" y="1474470"/>
                  </a:lnTo>
                  <a:cubicBezTo>
                    <a:pt x="0" y="660146"/>
                    <a:pt x="660146" y="0"/>
                    <a:pt x="1474470" y="0"/>
                  </a:cubicBezTo>
                  <a:cubicBezTo>
                    <a:pt x="2288667" y="0"/>
                    <a:pt x="2948813" y="660146"/>
                    <a:pt x="2948813" y="1474470"/>
                  </a:cubicBez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4974975" y="2519902"/>
            <a:ext cx="2870957" cy="6182344"/>
            <a:chOff x="0" y="0"/>
            <a:chExt cx="2948813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48813" cy="6350000"/>
            </a:xfrm>
            <a:custGeom>
              <a:avLst/>
              <a:gdLst/>
              <a:ahLst/>
              <a:cxnLst/>
              <a:rect l="l" t="t" r="r" b="b"/>
              <a:pathLst>
                <a:path w="2948813" h="6350000">
                  <a:moveTo>
                    <a:pt x="2948813" y="1474470"/>
                  </a:moveTo>
                  <a:lnTo>
                    <a:pt x="2948813" y="4875530"/>
                  </a:lnTo>
                  <a:cubicBezTo>
                    <a:pt x="2948813" y="5689854"/>
                    <a:pt x="2288667" y="6350000"/>
                    <a:pt x="1474343" y="6350000"/>
                  </a:cubicBezTo>
                  <a:cubicBezTo>
                    <a:pt x="660146" y="6350000"/>
                    <a:pt x="0" y="5689854"/>
                    <a:pt x="0" y="4875530"/>
                  </a:cubicBezTo>
                  <a:lnTo>
                    <a:pt x="0" y="1474470"/>
                  </a:lnTo>
                  <a:cubicBezTo>
                    <a:pt x="0" y="660146"/>
                    <a:pt x="660146" y="0"/>
                    <a:pt x="1474470" y="0"/>
                  </a:cubicBezTo>
                  <a:cubicBezTo>
                    <a:pt x="2288667" y="0"/>
                    <a:pt x="2948813" y="660146"/>
                    <a:pt x="2948813" y="1474470"/>
                  </a:cubicBez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290493" y="3259606"/>
            <a:ext cx="6808367" cy="665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Слева направо — фигуры XI, XII и XIX веков.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Ферзь сначала был визирем, советником царя, и ходил лишь на одну клетку по диагонали.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В Европе визирь превратился в королеву, слон — в епископа, а колесница — в башню-ладью.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929887" y="2756756"/>
            <a:ext cx="7911211" cy="7911211"/>
            <a:chOff x="0" y="0"/>
            <a:chExt cx="2787650" cy="2787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87650" cy="2787650"/>
            </a:xfrm>
            <a:custGeom>
              <a:avLst/>
              <a:gdLst/>
              <a:ahLst/>
              <a:cxnLst/>
              <a:rect l="l" t="t" r="r" b="b"/>
              <a:pathLst>
                <a:path w="2787650" h="2787650">
                  <a:moveTo>
                    <a:pt x="81280" y="1861820"/>
                  </a:moveTo>
                  <a:cubicBezTo>
                    <a:pt x="73660" y="1841500"/>
                    <a:pt x="67310" y="1819910"/>
                    <a:pt x="60960" y="1799590"/>
                  </a:cubicBezTo>
                  <a:lnTo>
                    <a:pt x="1800860" y="59690"/>
                  </a:lnTo>
                  <a:cubicBezTo>
                    <a:pt x="1821180" y="66040"/>
                    <a:pt x="1842770" y="72390"/>
                    <a:pt x="1863090" y="80010"/>
                  </a:cubicBezTo>
                  <a:lnTo>
                    <a:pt x="81280" y="1861820"/>
                  </a:lnTo>
                  <a:close/>
                  <a:moveTo>
                    <a:pt x="1597660" y="15240"/>
                  </a:moveTo>
                  <a:cubicBezTo>
                    <a:pt x="1573530" y="11430"/>
                    <a:pt x="1548130" y="8890"/>
                    <a:pt x="1524000" y="6350"/>
                  </a:cubicBezTo>
                  <a:lnTo>
                    <a:pt x="6350" y="1524000"/>
                  </a:lnTo>
                  <a:cubicBezTo>
                    <a:pt x="8890" y="1548130"/>
                    <a:pt x="11430" y="1573530"/>
                    <a:pt x="15240" y="1597660"/>
                  </a:cubicBezTo>
                  <a:lnTo>
                    <a:pt x="1597660" y="15240"/>
                  </a:lnTo>
                  <a:close/>
                  <a:moveTo>
                    <a:pt x="2189480" y="248920"/>
                  </a:moveTo>
                  <a:cubicBezTo>
                    <a:pt x="2172970" y="237490"/>
                    <a:pt x="2156460" y="226060"/>
                    <a:pt x="2139950" y="215900"/>
                  </a:cubicBezTo>
                  <a:lnTo>
                    <a:pt x="215900" y="2139950"/>
                  </a:lnTo>
                  <a:cubicBezTo>
                    <a:pt x="226060" y="2156460"/>
                    <a:pt x="237490" y="2172970"/>
                    <a:pt x="248920" y="2189480"/>
                  </a:cubicBezTo>
                  <a:lnTo>
                    <a:pt x="2189480" y="248920"/>
                  </a:lnTo>
                  <a:close/>
                  <a:moveTo>
                    <a:pt x="1979930" y="128270"/>
                  </a:moveTo>
                  <a:cubicBezTo>
                    <a:pt x="1960880" y="119380"/>
                    <a:pt x="1941830" y="110490"/>
                    <a:pt x="1922780" y="102870"/>
                  </a:cubicBezTo>
                  <a:lnTo>
                    <a:pt x="104140" y="1921510"/>
                  </a:lnTo>
                  <a:cubicBezTo>
                    <a:pt x="111760" y="1940560"/>
                    <a:pt x="120650" y="1959610"/>
                    <a:pt x="129540" y="1978660"/>
                  </a:cubicBezTo>
                  <a:lnTo>
                    <a:pt x="1979930" y="128270"/>
                  </a:lnTo>
                  <a:close/>
                  <a:moveTo>
                    <a:pt x="2087880" y="185420"/>
                  </a:moveTo>
                  <a:cubicBezTo>
                    <a:pt x="2070100" y="175260"/>
                    <a:pt x="2052320" y="165100"/>
                    <a:pt x="2034540" y="156210"/>
                  </a:cubicBezTo>
                  <a:lnTo>
                    <a:pt x="154940" y="2035810"/>
                  </a:lnTo>
                  <a:cubicBezTo>
                    <a:pt x="163830" y="2053590"/>
                    <a:pt x="173990" y="2071370"/>
                    <a:pt x="184150" y="2089150"/>
                  </a:cubicBezTo>
                  <a:lnTo>
                    <a:pt x="2087880" y="185420"/>
                  </a:lnTo>
                  <a:close/>
                  <a:moveTo>
                    <a:pt x="834390" y="116840"/>
                  </a:moveTo>
                  <a:cubicBezTo>
                    <a:pt x="774700" y="143510"/>
                    <a:pt x="716280" y="173990"/>
                    <a:pt x="660400" y="208280"/>
                  </a:cubicBezTo>
                  <a:lnTo>
                    <a:pt x="208280" y="660400"/>
                  </a:lnTo>
                  <a:cubicBezTo>
                    <a:pt x="172720" y="716280"/>
                    <a:pt x="142240" y="774700"/>
                    <a:pt x="116840" y="834390"/>
                  </a:cubicBezTo>
                  <a:lnTo>
                    <a:pt x="834390" y="116840"/>
                  </a:lnTo>
                  <a:close/>
                  <a:moveTo>
                    <a:pt x="1363980" y="0"/>
                  </a:moveTo>
                  <a:lnTo>
                    <a:pt x="0" y="1363980"/>
                  </a:lnTo>
                  <a:cubicBezTo>
                    <a:pt x="0" y="1391920"/>
                    <a:pt x="0" y="1418590"/>
                    <a:pt x="1270" y="1446530"/>
                  </a:cubicBezTo>
                  <a:lnTo>
                    <a:pt x="1445260" y="1270"/>
                  </a:lnTo>
                  <a:cubicBezTo>
                    <a:pt x="1418590" y="0"/>
                    <a:pt x="1390650" y="0"/>
                    <a:pt x="1363980" y="0"/>
                  </a:cubicBezTo>
                  <a:close/>
                  <a:moveTo>
                    <a:pt x="2787650" y="1386840"/>
                  </a:moveTo>
                  <a:lnTo>
                    <a:pt x="1386840" y="2787650"/>
                  </a:lnTo>
                  <a:cubicBezTo>
                    <a:pt x="1414780" y="2787650"/>
                    <a:pt x="1443990" y="2787650"/>
                    <a:pt x="1471930" y="2785110"/>
                  </a:cubicBezTo>
                  <a:lnTo>
                    <a:pt x="2785110" y="1471930"/>
                  </a:lnTo>
                  <a:cubicBezTo>
                    <a:pt x="2786380" y="1443990"/>
                    <a:pt x="2787650" y="1414780"/>
                    <a:pt x="2787650" y="1386840"/>
                  </a:cubicBezTo>
                  <a:close/>
                  <a:moveTo>
                    <a:pt x="2283460" y="321310"/>
                  </a:moveTo>
                  <a:cubicBezTo>
                    <a:pt x="2268220" y="308610"/>
                    <a:pt x="2252980" y="295910"/>
                    <a:pt x="2237740" y="284480"/>
                  </a:cubicBezTo>
                  <a:lnTo>
                    <a:pt x="284480" y="2237740"/>
                  </a:lnTo>
                  <a:cubicBezTo>
                    <a:pt x="295910" y="2252980"/>
                    <a:pt x="308610" y="2268220"/>
                    <a:pt x="321310" y="2283460"/>
                  </a:cubicBezTo>
                  <a:lnTo>
                    <a:pt x="2283460" y="321310"/>
                  </a:lnTo>
                  <a:close/>
                  <a:moveTo>
                    <a:pt x="1276350" y="5080"/>
                  </a:moveTo>
                  <a:cubicBezTo>
                    <a:pt x="1244600" y="7620"/>
                    <a:pt x="1214120" y="11430"/>
                    <a:pt x="1182370" y="16510"/>
                  </a:cubicBezTo>
                  <a:lnTo>
                    <a:pt x="16510" y="1182370"/>
                  </a:lnTo>
                  <a:cubicBezTo>
                    <a:pt x="11430" y="1214120"/>
                    <a:pt x="7620" y="1244600"/>
                    <a:pt x="5080" y="1276350"/>
                  </a:cubicBezTo>
                  <a:lnTo>
                    <a:pt x="1276350" y="5080"/>
                  </a:lnTo>
                  <a:close/>
                  <a:moveTo>
                    <a:pt x="1080770" y="35560"/>
                  </a:moveTo>
                  <a:cubicBezTo>
                    <a:pt x="1042670" y="44450"/>
                    <a:pt x="1004570" y="54610"/>
                    <a:pt x="966470" y="67310"/>
                  </a:cubicBezTo>
                  <a:lnTo>
                    <a:pt x="66040" y="966470"/>
                  </a:lnTo>
                  <a:cubicBezTo>
                    <a:pt x="54610" y="1004570"/>
                    <a:pt x="43180" y="1041400"/>
                    <a:pt x="34290" y="1080770"/>
                  </a:cubicBezTo>
                  <a:lnTo>
                    <a:pt x="1080770" y="35560"/>
                  </a:lnTo>
                  <a:close/>
                  <a:moveTo>
                    <a:pt x="1734820" y="41910"/>
                  </a:moveTo>
                  <a:cubicBezTo>
                    <a:pt x="1711960" y="36830"/>
                    <a:pt x="1690370" y="31750"/>
                    <a:pt x="1667510" y="26670"/>
                  </a:cubicBezTo>
                  <a:lnTo>
                    <a:pt x="26670" y="1667510"/>
                  </a:lnTo>
                  <a:cubicBezTo>
                    <a:pt x="31750" y="1690370"/>
                    <a:pt x="36830" y="1711960"/>
                    <a:pt x="41910" y="1734820"/>
                  </a:cubicBezTo>
                  <a:lnTo>
                    <a:pt x="1734820" y="41910"/>
                  </a:lnTo>
                  <a:close/>
                  <a:moveTo>
                    <a:pt x="2762250" y="1659890"/>
                  </a:moveTo>
                  <a:cubicBezTo>
                    <a:pt x="2768600" y="1626870"/>
                    <a:pt x="2773680" y="1595120"/>
                    <a:pt x="2777490" y="1562100"/>
                  </a:cubicBezTo>
                  <a:lnTo>
                    <a:pt x="1562100" y="2777490"/>
                  </a:lnTo>
                  <a:cubicBezTo>
                    <a:pt x="1595120" y="2773680"/>
                    <a:pt x="1628140" y="2768600"/>
                    <a:pt x="1659890" y="2762250"/>
                  </a:cubicBezTo>
                  <a:lnTo>
                    <a:pt x="2762250" y="1659890"/>
                  </a:lnTo>
                  <a:close/>
                  <a:moveTo>
                    <a:pt x="2785110" y="1306830"/>
                  </a:moveTo>
                  <a:cubicBezTo>
                    <a:pt x="2783840" y="1281430"/>
                    <a:pt x="2781300" y="1256030"/>
                    <a:pt x="2778760" y="1230630"/>
                  </a:cubicBezTo>
                  <a:lnTo>
                    <a:pt x="1230630" y="2777490"/>
                  </a:lnTo>
                  <a:cubicBezTo>
                    <a:pt x="1256030" y="2780030"/>
                    <a:pt x="1281430" y="2782570"/>
                    <a:pt x="1306830" y="2783840"/>
                  </a:cubicBezTo>
                  <a:lnTo>
                    <a:pt x="2785110" y="1306830"/>
                  </a:lnTo>
                  <a:close/>
                  <a:moveTo>
                    <a:pt x="2767330" y="1158240"/>
                  </a:moveTo>
                  <a:cubicBezTo>
                    <a:pt x="2763520" y="1135380"/>
                    <a:pt x="2758440" y="1112520"/>
                    <a:pt x="2753360" y="1089660"/>
                  </a:cubicBezTo>
                  <a:lnTo>
                    <a:pt x="1088390" y="2753360"/>
                  </a:lnTo>
                  <a:cubicBezTo>
                    <a:pt x="1111250" y="2758440"/>
                    <a:pt x="1134110" y="2763520"/>
                    <a:pt x="1156970" y="2767330"/>
                  </a:cubicBezTo>
                  <a:lnTo>
                    <a:pt x="2767330" y="1158240"/>
                  </a:lnTo>
                  <a:close/>
                  <a:moveTo>
                    <a:pt x="2369820" y="398780"/>
                  </a:moveTo>
                  <a:cubicBezTo>
                    <a:pt x="2355850" y="384810"/>
                    <a:pt x="2341880" y="372110"/>
                    <a:pt x="2327910" y="358140"/>
                  </a:cubicBezTo>
                  <a:lnTo>
                    <a:pt x="359410" y="2326640"/>
                  </a:lnTo>
                  <a:cubicBezTo>
                    <a:pt x="372110" y="2340610"/>
                    <a:pt x="386080" y="2354580"/>
                    <a:pt x="400050" y="2368550"/>
                  </a:cubicBezTo>
                  <a:lnTo>
                    <a:pt x="2369820" y="398780"/>
                  </a:lnTo>
                  <a:close/>
                  <a:moveTo>
                    <a:pt x="2451100" y="2301240"/>
                  </a:moveTo>
                  <a:cubicBezTo>
                    <a:pt x="2520950" y="2219960"/>
                    <a:pt x="2579370" y="2133600"/>
                    <a:pt x="2627630" y="2042160"/>
                  </a:cubicBezTo>
                  <a:lnTo>
                    <a:pt x="2042160" y="2627630"/>
                  </a:lnTo>
                  <a:cubicBezTo>
                    <a:pt x="2133600" y="2579370"/>
                    <a:pt x="2219960" y="2520950"/>
                    <a:pt x="2301240" y="2451100"/>
                  </a:cubicBezTo>
                  <a:lnTo>
                    <a:pt x="2451100" y="2301240"/>
                  </a:lnTo>
                  <a:close/>
                  <a:moveTo>
                    <a:pt x="2736850" y="1023620"/>
                  </a:moveTo>
                  <a:cubicBezTo>
                    <a:pt x="2730500" y="1002030"/>
                    <a:pt x="2724150" y="981710"/>
                    <a:pt x="2717800" y="960120"/>
                  </a:cubicBezTo>
                  <a:lnTo>
                    <a:pt x="960120" y="2717800"/>
                  </a:lnTo>
                  <a:cubicBezTo>
                    <a:pt x="981710" y="2724150"/>
                    <a:pt x="1002030" y="2730500"/>
                    <a:pt x="1023620" y="2736850"/>
                  </a:cubicBezTo>
                  <a:lnTo>
                    <a:pt x="2736850" y="1023620"/>
                  </a:lnTo>
                  <a:close/>
                  <a:moveTo>
                    <a:pt x="2696210" y="1892300"/>
                  </a:moveTo>
                  <a:cubicBezTo>
                    <a:pt x="2711450" y="1851660"/>
                    <a:pt x="2725420" y="1811020"/>
                    <a:pt x="2736850" y="1769110"/>
                  </a:cubicBezTo>
                  <a:lnTo>
                    <a:pt x="1769110" y="2736850"/>
                  </a:lnTo>
                  <a:cubicBezTo>
                    <a:pt x="1811020" y="2725420"/>
                    <a:pt x="1851660" y="2711450"/>
                    <a:pt x="1892300" y="2696210"/>
                  </a:cubicBezTo>
                  <a:lnTo>
                    <a:pt x="2696210" y="1892300"/>
                  </a:lnTo>
                  <a:close/>
                  <a:moveTo>
                    <a:pt x="2523490" y="576580"/>
                  </a:moveTo>
                  <a:cubicBezTo>
                    <a:pt x="2512060" y="561340"/>
                    <a:pt x="2500630" y="544830"/>
                    <a:pt x="2487930" y="529590"/>
                  </a:cubicBezTo>
                  <a:lnTo>
                    <a:pt x="529590" y="2486660"/>
                  </a:lnTo>
                  <a:cubicBezTo>
                    <a:pt x="544830" y="2499360"/>
                    <a:pt x="561340" y="2510790"/>
                    <a:pt x="576580" y="2522220"/>
                  </a:cubicBezTo>
                  <a:lnTo>
                    <a:pt x="2523490" y="576580"/>
                  </a:lnTo>
                  <a:close/>
                  <a:moveTo>
                    <a:pt x="2696210" y="899160"/>
                  </a:moveTo>
                  <a:cubicBezTo>
                    <a:pt x="2688590" y="878840"/>
                    <a:pt x="2680970" y="859790"/>
                    <a:pt x="2672080" y="840740"/>
                  </a:cubicBezTo>
                  <a:lnTo>
                    <a:pt x="839470" y="2673350"/>
                  </a:lnTo>
                  <a:cubicBezTo>
                    <a:pt x="858520" y="2682240"/>
                    <a:pt x="878840" y="2689860"/>
                    <a:pt x="897890" y="2697480"/>
                  </a:cubicBezTo>
                  <a:lnTo>
                    <a:pt x="2696210" y="899160"/>
                  </a:lnTo>
                  <a:close/>
                  <a:moveTo>
                    <a:pt x="2449830" y="483870"/>
                  </a:moveTo>
                  <a:cubicBezTo>
                    <a:pt x="2437130" y="468630"/>
                    <a:pt x="2424430" y="454660"/>
                    <a:pt x="2410460" y="440690"/>
                  </a:cubicBezTo>
                  <a:lnTo>
                    <a:pt x="440690" y="2410460"/>
                  </a:lnTo>
                  <a:cubicBezTo>
                    <a:pt x="454660" y="2424430"/>
                    <a:pt x="469900" y="2437130"/>
                    <a:pt x="483870" y="2449830"/>
                  </a:cubicBezTo>
                  <a:lnTo>
                    <a:pt x="2449830" y="483870"/>
                  </a:lnTo>
                  <a:close/>
                  <a:moveTo>
                    <a:pt x="2588260" y="675640"/>
                  </a:moveTo>
                  <a:cubicBezTo>
                    <a:pt x="2578100" y="659130"/>
                    <a:pt x="2567940" y="641350"/>
                    <a:pt x="2556510" y="624840"/>
                  </a:cubicBezTo>
                  <a:lnTo>
                    <a:pt x="624840" y="2556510"/>
                  </a:lnTo>
                  <a:cubicBezTo>
                    <a:pt x="641350" y="2567940"/>
                    <a:pt x="657860" y="2578100"/>
                    <a:pt x="675640" y="2588260"/>
                  </a:cubicBezTo>
                  <a:lnTo>
                    <a:pt x="2588260" y="675640"/>
                  </a:lnTo>
                  <a:close/>
                  <a:moveTo>
                    <a:pt x="2646680" y="783590"/>
                  </a:moveTo>
                  <a:cubicBezTo>
                    <a:pt x="2637790" y="765810"/>
                    <a:pt x="2628900" y="746760"/>
                    <a:pt x="2618740" y="728980"/>
                  </a:cubicBezTo>
                  <a:lnTo>
                    <a:pt x="728980" y="2618740"/>
                  </a:lnTo>
                  <a:cubicBezTo>
                    <a:pt x="746760" y="2628900"/>
                    <a:pt x="764540" y="2637790"/>
                    <a:pt x="783590" y="2646680"/>
                  </a:cubicBezTo>
                  <a:lnTo>
                    <a:pt x="2646680" y="783590"/>
                  </a:lnTo>
                  <a:close/>
                </a:path>
              </a:pathLst>
            </a:custGeom>
            <a:solidFill>
              <a:srgbClr val="1F4E3D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134896" y="1028700"/>
            <a:ext cx="8759030" cy="8759030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368031" y="1261852"/>
            <a:ext cx="8292760" cy="8292727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7259300" y="287295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784867" y="7631495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595033" y="1021014"/>
            <a:ext cx="7548967" cy="2407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89"/>
              </a:lnSpc>
            </a:pPr>
            <a:r>
              <a:rPr lang="en-US" sz="5200">
                <a:solidFill>
                  <a:srgbClr val="1F4E3D"/>
                </a:solidFill>
                <a:latin typeface="Georgia"/>
                <a:ea typeface="Georgia"/>
                <a:cs typeface="Georgia"/>
                <a:sym typeface="Georgia"/>
              </a:rPr>
              <a:t>Шахматы «бешеной королевы»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95033" y="3581595"/>
            <a:ext cx="6888501" cy="613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Около 1475 года в Испании ферзь и слон получили нынешние ходы на любое число клеток.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Партии стали быстрее, а ферзь — самой сильной фигурой.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Тогда же появились рокировка и первый ход пешки на две клетки.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640986" y="3663865"/>
            <a:ext cx="8589855" cy="8589855"/>
            <a:chOff x="0" y="0"/>
            <a:chExt cx="2787650" cy="2787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87650" cy="2787650"/>
            </a:xfrm>
            <a:custGeom>
              <a:avLst/>
              <a:gdLst/>
              <a:ahLst/>
              <a:cxnLst/>
              <a:rect l="l" t="t" r="r" b="b"/>
              <a:pathLst>
                <a:path w="2787650" h="2787650">
                  <a:moveTo>
                    <a:pt x="81280" y="1861820"/>
                  </a:moveTo>
                  <a:cubicBezTo>
                    <a:pt x="73660" y="1841500"/>
                    <a:pt x="67310" y="1819910"/>
                    <a:pt x="60960" y="1799590"/>
                  </a:cubicBezTo>
                  <a:lnTo>
                    <a:pt x="1800860" y="59690"/>
                  </a:lnTo>
                  <a:cubicBezTo>
                    <a:pt x="1821180" y="66040"/>
                    <a:pt x="1842770" y="72390"/>
                    <a:pt x="1863090" y="80010"/>
                  </a:cubicBezTo>
                  <a:lnTo>
                    <a:pt x="81280" y="1861820"/>
                  </a:lnTo>
                  <a:close/>
                  <a:moveTo>
                    <a:pt x="1597660" y="15240"/>
                  </a:moveTo>
                  <a:cubicBezTo>
                    <a:pt x="1573530" y="11430"/>
                    <a:pt x="1548130" y="8890"/>
                    <a:pt x="1524000" y="6350"/>
                  </a:cubicBezTo>
                  <a:lnTo>
                    <a:pt x="6350" y="1524000"/>
                  </a:lnTo>
                  <a:cubicBezTo>
                    <a:pt x="8890" y="1548130"/>
                    <a:pt x="11430" y="1573530"/>
                    <a:pt x="15240" y="1597660"/>
                  </a:cubicBezTo>
                  <a:lnTo>
                    <a:pt x="1597660" y="15240"/>
                  </a:lnTo>
                  <a:close/>
                  <a:moveTo>
                    <a:pt x="2189480" y="248920"/>
                  </a:moveTo>
                  <a:cubicBezTo>
                    <a:pt x="2172970" y="237490"/>
                    <a:pt x="2156460" y="226060"/>
                    <a:pt x="2139950" y="215900"/>
                  </a:cubicBezTo>
                  <a:lnTo>
                    <a:pt x="215900" y="2139950"/>
                  </a:lnTo>
                  <a:cubicBezTo>
                    <a:pt x="226060" y="2156460"/>
                    <a:pt x="237490" y="2172970"/>
                    <a:pt x="248920" y="2189480"/>
                  </a:cubicBezTo>
                  <a:lnTo>
                    <a:pt x="2189480" y="248920"/>
                  </a:lnTo>
                  <a:close/>
                  <a:moveTo>
                    <a:pt x="1979930" y="128270"/>
                  </a:moveTo>
                  <a:cubicBezTo>
                    <a:pt x="1960880" y="119380"/>
                    <a:pt x="1941830" y="110490"/>
                    <a:pt x="1922780" y="102870"/>
                  </a:cubicBezTo>
                  <a:lnTo>
                    <a:pt x="104140" y="1921510"/>
                  </a:lnTo>
                  <a:cubicBezTo>
                    <a:pt x="111760" y="1940560"/>
                    <a:pt x="120650" y="1959610"/>
                    <a:pt x="129540" y="1978660"/>
                  </a:cubicBezTo>
                  <a:lnTo>
                    <a:pt x="1979930" y="128270"/>
                  </a:lnTo>
                  <a:close/>
                  <a:moveTo>
                    <a:pt x="2087880" y="185420"/>
                  </a:moveTo>
                  <a:cubicBezTo>
                    <a:pt x="2070100" y="175260"/>
                    <a:pt x="2052320" y="165100"/>
                    <a:pt x="2034540" y="156210"/>
                  </a:cubicBezTo>
                  <a:lnTo>
                    <a:pt x="154940" y="2035810"/>
                  </a:lnTo>
                  <a:cubicBezTo>
                    <a:pt x="163830" y="2053590"/>
                    <a:pt x="173990" y="2071370"/>
                    <a:pt x="184150" y="2089150"/>
                  </a:cubicBezTo>
                  <a:lnTo>
                    <a:pt x="2087880" y="185420"/>
                  </a:lnTo>
                  <a:close/>
                  <a:moveTo>
                    <a:pt x="834390" y="116840"/>
                  </a:moveTo>
                  <a:cubicBezTo>
                    <a:pt x="774700" y="143510"/>
                    <a:pt x="716280" y="173990"/>
                    <a:pt x="660400" y="208280"/>
                  </a:cubicBezTo>
                  <a:lnTo>
                    <a:pt x="208280" y="660400"/>
                  </a:lnTo>
                  <a:cubicBezTo>
                    <a:pt x="172720" y="716280"/>
                    <a:pt x="142240" y="774700"/>
                    <a:pt x="116840" y="834390"/>
                  </a:cubicBezTo>
                  <a:lnTo>
                    <a:pt x="834390" y="116840"/>
                  </a:lnTo>
                  <a:close/>
                  <a:moveTo>
                    <a:pt x="1363980" y="0"/>
                  </a:moveTo>
                  <a:lnTo>
                    <a:pt x="0" y="1363980"/>
                  </a:lnTo>
                  <a:cubicBezTo>
                    <a:pt x="0" y="1391920"/>
                    <a:pt x="0" y="1418590"/>
                    <a:pt x="1270" y="1446530"/>
                  </a:cubicBezTo>
                  <a:lnTo>
                    <a:pt x="1445260" y="1270"/>
                  </a:lnTo>
                  <a:cubicBezTo>
                    <a:pt x="1418590" y="0"/>
                    <a:pt x="1390650" y="0"/>
                    <a:pt x="1363980" y="0"/>
                  </a:cubicBezTo>
                  <a:close/>
                  <a:moveTo>
                    <a:pt x="2787650" y="1386840"/>
                  </a:moveTo>
                  <a:lnTo>
                    <a:pt x="1386840" y="2787650"/>
                  </a:lnTo>
                  <a:cubicBezTo>
                    <a:pt x="1414780" y="2787650"/>
                    <a:pt x="1443990" y="2787650"/>
                    <a:pt x="1471930" y="2785110"/>
                  </a:cubicBezTo>
                  <a:lnTo>
                    <a:pt x="2785110" y="1471930"/>
                  </a:lnTo>
                  <a:cubicBezTo>
                    <a:pt x="2786380" y="1443990"/>
                    <a:pt x="2787650" y="1414780"/>
                    <a:pt x="2787650" y="1386840"/>
                  </a:cubicBezTo>
                  <a:close/>
                  <a:moveTo>
                    <a:pt x="2283460" y="321310"/>
                  </a:moveTo>
                  <a:cubicBezTo>
                    <a:pt x="2268220" y="308610"/>
                    <a:pt x="2252980" y="295910"/>
                    <a:pt x="2237740" y="284480"/>
                  </a:cubicBezTo>
                  <a:lnTo>
                    <a:pt x="284480" y="2237740"/>
                  </a:lnTo>
                  <a:cubicBezTo>
                    <a:pt x="295910" y="2252980"/>
                    <a:pt x="308610" y="2268220"/>
                    <a:pt x="321310" y="2283460"/>
                  </a:cubicBezTo>
                  <a:lnTo>
                    <a:pt x="2283460" y="321310"/>
                  </a:lnTo>
                  <a:close/>
                  <a:moveTo>
                    <a:pt x="1276350" y="5080"/>
                  </a:moveTo>
                  <a:cubicBezTo>
                    <a:pt x="1244600" y="7620"/>
                    <a:pt x="1214120" y="11430"/>
                    <a:pt x="1182370" y="16510"/>
                  </a:cubicBezTo>
                  <a:lnTo>
                    <a:pt x="16510" y="1182370"/>
                  </a:lnTo>
                  <a:cubicBezTo>
                    <a:pt x="11430" y="1214120"/>
                    <a:pt x="7620" y="1244600"/>
                    <a:pt x="5080" y="1276350"/>
                  </a:cubicBezTo>
                  <a:lnTo>
                    <a:pt x="1276350" y="5080"/>
                  </a:lnTo>
                  <a:close/>
                  <a:moveTo>
                    <a:pt x="1080770" y="35560"/>
                  </a:moveTo>
                  <a:cubicBezTo>
                    <a:pt x="1042670" y="44450"/>
                    <a:pt x="1004570" y="54610"/>
                    <a:pt x="966470" y="67310"/>
                  </a:cubicBezTo>
                  <a:lnTo>
                    <a:pt x="66040" y="966470"/>
                  </a:lnTo>
                  <a:cubicBezTo>
                    <a:pt x="54610" y="1004570"/>
                    <a:pt x="43180" y="1041400"/>
                    <a:pt x="34290" y="1080770"/>
                  </a:cubicBezTo>
                  <a:lnTo>
                    <a:pt x="1080770" y="35560"/>
                  </a:lnTo>
                  <a:close/>
                  <a:moveTo>
                    <a:pt x="1734820" y="41910"/>
                  </a:moveTo>
                  <a:cubicBezTo>
                    <a:pt x="1711960" y="36830"/>
                    <a:pt x="1690370" y="31750"/>
                    <a:pt x="1667510" y="26670"/>
                  </a:cubicBezTo>
                  <a:lnTo>
                    <a:pt x="26670" y="1667510"/>
                  </a:lnTo>
                  <a:cubicBezTo>
                    <a:pt x="31750" y="1690370"/>
                    <a:pt x="36830" y="1711960"/>
                    <a:pt x="41910" y="1734820"/>
                  </a:cubicBezTo>
                  <a:lnTo>
                    <a:pt x="1734820" y="41910"/>
                  </a:lnTo>
                  <a:close/>
                  <a:moveTo>
                    <a:pt x="2762250" y="1659890"/>
                  </a:moveTo>
                  <a:cubicBezTo>
                    <a:pt x="2768600" y="1626870"/>
                    <a:pt x="2773680" y="1595120"/>
                    <a:pt x="2777490" y="1562100"/>
                  </a:cubicBezTo>
                  <a:lnTo>
                    <a:pt x="1562100" y="2777490"/>
                  </a:lnTo>
                  <a:cubicBezTo>
                    <a:pt x="1595120" y="2773680"/>
                    <a:pt x="1628140" y="2768600"/>
                    <a:pt x="1659890" y="2762250"/>
                  </a:cubicBezTo>
                  <a:lnTo>
                    <a:pt x="2762250" y="1659890"/>
                  </a:lnTo>
                  <a:close/>
                  <a:moveTo>
                    <a:pt x="2785110" y="1306830"/>
                  </a:moveTo>
                  <a:cubicBezTo>
                    <a:pt x="2783840" y="1281430"/>
                    <a:pt x="2781300" y="1256030"/>
                    <a:pt x="2778760" y="1230630"/>
                  </a:cubicBezTo>
                  <a:lnTo>
                    <a:pt x="1230630" y="2777490"/>
                  </a:lnTo>
                  <a:cubicBezTo>
                    <a:pt x="1256030" y="2780030"/>
                    <a:pt x="1281430" y="2782570"/>
                    <a:pt x="1306830" y="2783840"/>
                  </a:cubicBezTo>
                  <a:lnTo>
                    <a:pt x="2785110" y="1306830"/>
                  </a:lnTo>
                  <a:close/>
                  <a:moveTo>
                    <a:pt x="2767330" y="1158240"/>
                  </a:moveTo>
                  <a:cubicBezTo>
                    <a:pt x="2763520" y="1135380"/>
                    <a:pt x="2758440" y="1112520"/>
                    <a:pt x="2753360" y="1089660"/>
                  </a:cubicBezTo>
                  <a:lnTo>
                    <a:pt x="1088390" y="2753360"/>
                  </a:lnTo>
                  <a:cubicBezTo>
                    <a:pt x="1111250" y="2758440"/>
                    <a:pt x="1134110" y="2763520"/>
                    <a:pt x="1156970" y="2767330"/>
                  </a:cubicBezTo>
                  <a:lnTo>
                    <a:pt x="2767330" y="1158240"/>
                  </a:lnTo>
                  <a:close/>
                  <a:moveTo>
                    <a:pt x="2369820" y="398780"/>
                  </a:moveTo>
                  <a:cubicBezTo>
                    <a:pt x="2355850" y="384810"/>
                    <a:pt x="2341880" y="372110"/>
                    <a:pt x="2327910" y="358140"/>
                  </a:cubicBezTo>
                  <a:lnTo>
                    <a:pt x="359410" y="2326640"/>
                  </a:lnTo>
                  <a:cubicBezTo>
                    <a:pt x="372110" y="2340610"/>
                    <a:pt x="386080" y="2354580"/>
                    <a:pt x="400050" y="2368550"/>
                  </a:cubicBezTo>
                  <a:lnTo>
                    <a:pt x="2369820" y="398780"/>
                  </a:lnTo>
                  <a:close/>
                  <a:moveTo>
                    <a:pt x="2451100" y="2301240"/>
                  </a:moveTo>
                  <a:cubicBezTo>
                    <a:pt x="2520950" y="2219960"/>
                    <a:pt x="2579370" y="2133600"/>
                    <a:pt x="2627630" y="2042160"/>
                  </a:cubicBezTo>
                  <a:lnTo>
                    <a:pt x="2042160" y="2627630"/>
                  </a:lnTo>
                  <a:cubicBezTo>
                    <a:pt x="2133600" y="2579370"/>
                    <a:pt x="2219960" y="2520950"/>
                    <a:pt x="2301240" y="2451100"/>
                  </a:cubicBezTo>
                  <a:lnTo>
                    <a:pt x="2451100" y="2301240"/>
                  </a:lnTo>
                  <a:close/>
                  <a:moveTo>
                    <a:pt x="2736850" y="1023620"/>
                  </a:moveTo>
                  <a:cubicBezTo>
                    <a:pt x="2730500" y="1002030"/>
                    <a:pt x="2724150" y="981710"/>
                    <a:pt x="2717800" y="960120"/>
                  </a:cubicBezTo>
                  <a:lnTo>
                    <a:pt x="960120" y="2717800"/>
                  </a:lnTo>
                  <a:cubicBezTo>
                    <a:pt x="981710" y="2724150"/>
                    <a:pt x="1002030" y="2730500"/>
                    <a:pt x="1023620" y="2736850"/>
                  </a:cubicBezTo>
                  <a:lnTo>
                    <a:pt x="2736850" y="1023620"/>
                  </a:lnTo>
                  <a:close/>
                  <a:moveTo>
                    <a:pt x="2696210" y="1892300"/>
                  </a:moveTo>
                  <a:cubicBezTo>
                    <a:pt x="2711450" y="1851660"/>
                    <a:pt x="2725420" y="1811020"/>
                    <a:pt x="2736850" y="1769110"/>
                  </a:cubicBezTo>
                  <a:lnTo>
                    <a:pt x="1769110" y="2736850"/>
                  </a:lnTo>
                  <a:cubicBezTo>
                    <a:pt x="1811020" y="2725420"/>
                    <a:pt x="1851660" y="2711450"/>
                    <a:pt x="1892300" y="2696210"/>
                  </a:cubicBezTo>
                  <a:lnTo>
                    <a:pt x="2696210" y="1892300"/>
                  </a:lnTo>
                  <a:close/>
                  <a:moveTo>
                    <a:pt x="2523490" y="576580"/>
                  </a:moveTo>
                  <a:cubicBezTo>
                    <a:pt x="2512060" y="561340"/>
                    <a:pt x="2500630" y="544830"/>
                    <a:pt x="2487930" y="529590"/>
                  </a:cubicBezTo>
                  <a:lnTo>
                    <a:pt x="529590" y="2486660"/>
                  </a:lnTo>
                  <a:cubicBezTo>
                    <a:pt x="544830" y="2499360"/>
                    <a:pt x="561340" y="2510790"/>
                    <a:pt x="576580" y="2522220"/>
                  </a:cubicBezTo>
                  <a:lnTo>
                    <a:pt x="2523490" y="576580"/>
                  </a:lnTo>
                  <a:close/>
                  <a:moveTo>
                    <a:pt x="2696210" y="899160"/>
                  </a:moveTo>
                  <a:cubicBezTo>
                    <a:pt x="2688590" y="878840"/>
                    <a:pt x="2680970" y="859790"/>
                    <a:pt x="2672080" y="840740"/>
                  </a:cubicBezTo>
                  <a:lnTo>
                    <a:pt x="839470" y="2673350"/>
                  </a:lnTo>
                  <a:cubicBezTo>
                    <a:pt x="858520" y="2682240"/>
                    <a:pt x="878840" y="2689860"/>
                    <a:pt x="897890" y="2697480"/>
                  </a:cubicBezTo>
                  <a:lnTo>
                    <a:pt x="2696210" y="899160"/>
                  </a:lnTo>
                  <a:close/>
                  <a:moveTo>
                    <a:pt x="2449830" y="483870"/>
                  </a:moveTo>
                  <a:cubicBezTo>
                    <a:pt x="2437130" y="468630"/>
                    <a:pt x="2424430" y="454660"/>
                    <a:pt x="2410460" y="440690"/>
                  </a:cubicBezTo>
                  <a:lnTo>
                    <a:pt x="440690" y="2410460"/>
                  </a:lnTo>
                  <a:cubicBezTo>
                    <a:pt x="454660" y="2424430"/>
                    <a:pt x="469900" y="2437130"/>
                    <a:pt x="483870" y="2449830"/>
                  </a:cubicBezTo>
                  <a:lnTo>
                    <a:pt x="2449830" y="483870"/>
                  </a:lnTo>
                  <a:close/>
                  <a:moveTo>
                    <a:pt x="2588260" y="675640"/>
                  </a:moveTo>
                  <a:cubicBezTo>
                    <a:pt x="2578100" y="659130"/>
                    <a:pt x="2567940" y="641350"/>
                    <a:pt x="2556510" y="624840"/>
                  </a:cubicBezTo>
                  <a:lnTo>
                    <a:pt x="624840" y="2556510"/>
                  </a:lnTo>
                  <a:cubicBezTo>
                    <a:pt x="641350" y="2567940"/>
                    <a:pt x="657860" y="2578100"/>
                    <a:pt x="675640" y="2588260"/>
                  </a:cubicBezTo>
                  <a:lnTo>
                    <a:pt x="2588260" y="675640"/>
                  </a:lnTo>
                  <a:close/>
                  <a:moveTo>
                    <a:pt x="2646680" y="783590"/>
                  </a:moveTo>
                  <a:cubicBezTo>
                    <a:pt x="2637790" y="765810"/>
                    <a:pt x="2628900" y="746760"/>
                    <a:pt x="2618740" y="728980"/>
                  </a:cubicBezTo>
                  <a:lnTo>
                    <a:pt x="728980" y="2618740"/>
                  </a:lnTo>
                  <a:cubicBezTo>
                    <a:pt x="746760" y="2628900"/>
                    <a:pt x="764540" y="2637790"/>
                    <a:pt x="783590" y="2646680"/>
                  </a:cubicBezTo>
                  <a:lnTo>
                    <a:pt x="2646680" y="783590"/>
                  </a:lnTo>
                  <a:close/>
                </a:path>
              </a:pathLst>
            </a:custGeom>
            <a:solidFill>
              <a:srgbClr val="1F4E3D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954871" y="1509069"/>
            <a:ext cx="9510402" cy="951040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-701737" y="1762221"/>
            <a:ext cx="9004134" cy="9004098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0463084" y="1181100"/>
            <a:ext cx="7112000" cy="2376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5200">
                <a:solidFill>
                  <a:srgbClr val="1F4E3D"/>
                </a:solidFill>
                <a:latin typeface="Georgia"/>
                <a:ea typeface="Georgia"/>
                <a:cs typeface="Georgia"/>
                <a:sym typeface="Georgia"/>
              </a:rPr>
              <a:t>XIX век: игра становится спортом</a:t>
            </a:r>
          </a:p>
        </p:txBody>
      </p:sp>
      <p:sp>
        <p:nvSpPr>
          <p:cNvPr id="9" name="Freeform 9"/>
          <p:cNvSpPr/>
          <p:nvPr/>
        </p:nvSpPr>
        <p:spPr>
          <a:xfrm>
            <a:off x="17259300" y="-239813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463084" y="3909947"/>
            <a:ext cx="7112000" cy="562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lang="en-US" sz="28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1843 — матч Стаунтона и Сент-Амана в Париже (на картине).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lang="en-US" sz="28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1849 — появляется комплект фигур Стаунтона, им играют до сих пор.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lang="en-US" sz="28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1851 — первый международный турнир в Лондоне.</a:t>
            </a:r>
          </a:p>
          <a:p>
            <a:pPr algn="l">
              <a:lnSpc>
                <a:spcPct val="110000"/>
              </a:lnSpc>
              <a:spcAft>
                <a:spcPts val="1200"/>
              </a:spcAft>
            </a:pPr>
            <a:r>
              <a:rPr lang="en-US" sz="28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1886 — Вильгельм Стейниц становится первым чемпионом мира.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-305875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04470" y="2139371"/>
            <a:ext cx="7777680" cy="6008258"/>
          </a:xfrm>
          <a:custGeom>
            <a:avLst/>
            <a:gdLst/>
            <a:ahLst/>
            <a:cxnLst/>
            <a:rect l="l" t="t" r="r" b="b"/>
            <a:pathLst>
              <a:path w="7777680" h="6008258">
                <a:moveTo>
                  <a:pt x="0" y="0"/>
                </a:moveTo>
                <a:lnTo>
                  <a:pt x="7777679" y="0"/>
                </a:lnTo>
                <a:lnTo>
                  <a:pt x="7777679" y="6008258"/>
                </a:lnTo>
                <a:lnTo>
                  <a:pt x="0" y="60082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481620" y="3620767"/>
            <a:ext cx="7777680" cy="6008258"/>
          </a:xfrm>
          <a:custGeom>
            <a:avLst/>
            <a:gdLst/>
            <a:ahLst/>
            <a:cxnLst/>
            <a:rect l="l" t="t" r="r" b="b"/>
            <a:pathLst>
              <a:path w="7777680" h="6008258">
                <a:moveTo>
                  <a:pt x="0" y="0"/>
                </a:moveTo>
                <a:lnTo>
                  <a:pt x="7777680" y="0"/>
                </a:lnTo>
                <a:lnTo>
                  <a:pt x="7777680" y="6008257"/>
                </a:lnTo>
                <a:lnTo>
                  <a:pt x="0" y="60082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056695" y="644915"/>
            <a:ext cx="14174610" cy="1110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0"/>
              </a:lnSpc>
            </a:pPr>
            <a:r>
              <a:rPr lang="en-US" sz="5200">
                <a:solidFill>
                  <a:srgbClr val="1F4E3D"/>
                </a:solidFill>
                <a:latin typeface="Georgia"/>
                <a:ea typeface="Georgia"/>
                <a:cs typeface="Georgia"/>
                <a:sym typeface="Georgia"/>
              </a:rPr>
              <a:t>Практическая часть: опрос одноклассников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1028700"/>
            <a:ext cx="9135505" cy="9258300"/>
            <a:chOff x="0" y="0"/>
            <a:chExt cx="3090282" cy="3131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90282" cy="3131820"/>
            </a:xfrm>
            <a:custGeom>
              <a:avLst/>
              <a:gdLst/>
              <a:ahLst/>
              <a:cxnLst/>
              <a:rect l="l" t="t" r="r" b="b"/>
              <a:pathLst>
                <a:path w="3090282" h="3131820">
                  <a:moveTo>
                    <a:pt x="0" y="0"/>
                  </a:moveTo>
                  <a:lnTo>
                    <a:pt x="3090282" y="0"/>
                  </a:lnTo>
                  <a:lnTo>
                    <a:pt x="3090282" y="3131820"/>
                  </a:lnTo>
                  <a:lnTo>
                    <a:pt x="0" y="3131820"/>
                  </a:lnTo>
                  <a:close/>
                </a:path>
              </a:pathLst>
            </a:custGeom>
            <a:solidFill>
              <a:srgbClr val="1F4E3D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17259300" y="287295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21299" y="-1684292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564265" y="1765549"/>
            <a:ext cx="6695035" cy="8013451"/>
            <a:chOff x="0" y="0"/>
            <a:chExt cx="6350000" cy="952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704535" y="824586"/>
            <a:ext cx="8185411" cy="250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200">
                <a:solidFill>
                  <a:srgbClr val="1F4E3D"/>
                </a:solidFill>
                <a:latin typeface="Georgia"/>
                <a:ea typeface="Georgia"/>
                <a:cs typeface="Georgia"/>
                <a:sym typeface="Georgia"/>
              </a:rPr>
              <a:t>Продукт проекта: лента времени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4535" y="3877437"/>
            <a:ext cx="7664246" cy="6409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ct val="110000"/>
              </a:lnSpc>
              <a:spcAft>
                <a:spcPts val="1400"/>
              </a:spcAft>
              <a:buFont typeface="Arial"/>
              <a:buChar char="•"/>
            </a:pPr>
            <a:r>
              <a:rPr lang="en-US" sz="28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Опрос показал: правильно назвали Индию только 29% ребят.</a:t>
            </a:r>
          </a:p>
          <a:p>
            <a:pPr marL="518160" lvl="1" indent="-259080" algn="l">
              <a:lnSpc>
                <a:spcPct val="110000"/>
              </a:lnSpc>
              <a:spcAft>
                <a:spcPts val="1400"/>
              </a:spcAft>
              <a:buFont typeface="Arial"/>
              <a:buChar char="•"/>
            </a:pPr>
            <a:r>
              <a:rPr lang="en-US" sz="28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Поэтому продуктом стала лента времени — плакат формата А3 для кабинета истории.</a:t>
            </a:r>
          </a:p>
          <a:p>
            <a:pPr marL="518160" lvl="1" indent="-259080" algn="l">
              <a:lnSpc>
                <a:spcPct val="110000"/>
              </a:lnSpc>
              <a:spcAft>
                <a:spcPts val="1400"/>
              </a:spcAft>
              <a:buFont typeface="Arial"/>
              <a:buChar char="•"/>
            </a:pPr>
            <a:r>
              <a:rPr lang="en-US" sz="28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8 ключевых дат: от чатуранги до победы компьютера Deep Blue.</a:t>
            </a:r>
          </a:p>
          <a:p>
            <a:pPr marL="518160" lvl="1" indent="-259080" algn="l">
              <a:lnSpc>
                <a:spcPct val="110000"/>
              </a:lnSpc>
              <a:spcAft>
                <a:spcPts val="1400"/>
              </a:spcAft>
              <a:buFont typeface="Arial"/>
              <a:buChar char="•"/>
            </a:pPr>
            <a:r>
              <a:rPr lang="en-US" sz="28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Плакат передан в школьный шахматный кружок.</a:t>
            </a:r>
          </a:p>
        </p:txBody>
      </p:sp>
    </p:spTree>
    <p:extLst>
      <p:ext uri="{BB962C8B-B14F-4D97-AF65-F5344CB8AC3E}">
        <p14:creationId xmlns:p14="http://schemas.microsoft.com/office/powerpoint/2010/main" val="4193271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21655" y="0"/>
            <a:ext cx="5657850" cy="10287000"/>
            <a:chOff x="0" y="0"/>
            <a:chExt cx="1913890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3479800"/>
            </a:xfrm>
            <a:custGeom>
              <a:avLst/>
              <a:gdLst/>
              <a:ahLst/>
              <a:cxnLst/>
              <a:rect l="l" t="t" r="r" b="b"/>
              <a:pathLst>
                <a:path w="1913890" h="3479800">
                  <a:moveTo>
                    <a:pt x="0" y="0"/>
                  </a:moveTo>
                  <a:lnTo>
                    <a:pt x="1913890" y="0"/>
                  </a:lnTo>
                  <a:lnTo>
                    <a:pt x="1913890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1F4E3D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250942" y="1772788"/>
            <a:ext cx="6741425" cy="6741425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4474210" y="0"/>
                  </a:moveTo>
                  <a:lnTo>
                    <a:pt x="1875790" y="0"/>
                  </a:lnTo>
                  <a:cubicBezTo>
                    <a:pt x="839470" y="0"/>
                    <a:pt x="0" y="839470"/>
                    <a:pt x="0" y="1875790"/>
                  </a:cubicBezTo>
                  <a:lnTo>
                    <a:pt x="0" y="4474210"/>
                  </a:lnTo>
                  <a:cubicBezTo>
                    <a:pt x="0" y="5510530"/>
                    <a:pt x="839470" y="6350000"/>
                    <a:pt x="1875790" y="6350000"/>
                  </a:cubicBezTo>
                  <a:lnTo>
                    <a:pt x="4474210" y="6350000"/>
                  </a:lnTo>
                  <a:cubicBezTo>
                    <a:pt x="5510530" y="6350000"/>
                    <a:pt x="6350000" y="5510530"/>
                    <a:pt x="6350000" y="4474210"/>
                  </a:cubicBezTo>
                  <a:lnTo>
                    <a:pt x="6350000" y="1875790"/>
                  </a:lnTo>
                  <a:cubicBezTo>
                    <a:pt x="6350000" y="839470"/>
                    <a:pt x="5510530" y="0"/>
                    <a:pt x="4474210" y="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7259300" y="287295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822967" y="7794024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751570" y="993325"/>
            <a:ext cx="8406361" cy="138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6000">
                <a:solidFill>
                  <a:srgbClr val="1F4E3D"/>
                </a:solidFill>
                <a:latin typeface="Georgia"/>
                <a:ea typeface="Georgia"/>
                <a:cs typeface="Georgia"/>
                <a:sym typeface="Georgia"/>
              </a:rPr>
              <a:t>Заключение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51570" y="2941503"/>
            <a:ext cx="7083906" cy="6360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Цель достигнута: мы проследили путь шахмат от индийской чатуранги до компьютерных партий.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Игра менялась вместе с культурами, через которые проходила: фигуры меняли облик, правила — скорость партии.</a:t>
            </a:r>
          </a:p>
          <a:p>
            <a:pPr algn="l">
              <a:lnSpc>
                <a:spcPct val="110000"/>
              </a:lnSpc>
              <a:spcAft>
                <a:spcPts val="1400"/>
              </a:spcAft>
            </a:pPr>
            <a:r>
              <a:rPr lang="en-US" sz="32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Лента времени поможет одноклассникам запомнить главные даты.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1028700"/>
            <a:ext cx="9135505" cy="9258300"/>
            <a:chOff x="0" y="0"/>
            <a:chExt cx="3090282" cy="3131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90282" cy="3131820"/>
            </a:xfrm>
            <a:custGeom>
              <a:avLst/>
              <a:gdLst/>
              <a:ahLst/>
              <a:cxnLst/>
              <a:rect l="l" t="t" r="r" b="b"/>
              <a:pathLst>
                <a:path w="3090282" h="3131820">
                  <a:moveTo>
                    <a:pt x="0" y="0"/>
                  </a:moveTo>
                  <a:lnTo>
                    <a:pt x="3090282" y="0"/>
                  </a:lnTo>
                  <a:lnTo>
                    <a:pt x="3090282" y="3131820"/>
                  </a:lnTo>
                  <a:lnTo>
                    <a:pt x="0" y="3131820"/>
                  </a:lnTo>
                  <a:close/>
                </a:path>
              </a:pathLst>
            </a:custGeom>
            <a:solidFill>
              <a:srgbClr val="1F4E3D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275291" y="861973"/>
            <a:ext cx="7209024" cy="2455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5600">
                <a:solidFill>
                  <a:srgbClr val="1F4E3D"/>
                </a:solidFill>
                <a:latin typeface="Georgia"/>
                <a:ea typeface="Georgia"/>
                <a:cs typeface="Georgia"/>
                <a:sym typeface="Georgia"/>
              </a:rPr>
              <a:t>Список литературы</a:t>
            </a:r>
          </a:p>
        </p:txBody>
      </p:sp>
      <p:sp>
        <p:nvSpPr>
          <p:cNvPr id="5" name="Freeform 5"/>
          <p:cNvSpPr/>
          <p:nvPr/>
        </p:nvSpPr>
        <p:spPr>
          <a:xfrm>
            <a:off x="17259300" y="-320919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822967" y="8383992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8103753" y="1289629"/>
            <a:ext cx="4057029" cy="8736441"/>
            <a:chOff x="0" y="0"/>
            <a:chExt cx="2948813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48813" cy="6350000"/>
            </a:xfrm>
            <a:custGeom>
              <a:avLst/>
              <a:gdLst/>
              <a:ahLst/>
              <a:cxnLst/>
              <a:rect l="l" t="t" r="r" b="b"/>
              <a:pathLst>
                <a:path w="2948813" h="6350000">
                  <a:moveTo>
                    <a:pt x="2948813" y="1474470"/>
                  </a:moveTo>
                  <a:lnTo>
                    <a:pt x="2948813" y="4875530"/>
                  </a:lnTo>
                  <a:cubicBezTo>
                    <a:pt x="2948813" y="5689854"/>
                    <a:pt x="2288667" y="6350000"/>
                    <a:pt x="1474343" y="6350000"/>
                  </a:cubicBezTo>
                  <a:cubicBezTo>
                    <a:pt x="660146" y="6350000"/>
                    <a:pt x="0" y="5689854"/>
                    <a:pt x="0" y="4875530"/>
                  </a:cubicBezTo>
                  <a:lnTo>
                    <a:pt x="0" y="1474470"/>
                  </a:lnTo>
                  <a:cubicBezTo>
                    <a:pt x="0" y="660146"/>
                    <a:pt x="660146" y="0"/>
                    <a:pt x="1474470" y="0"/>
                  </a:cubicBezTo>
                  <a:cubicBezTo>
                    <a:pt x="2288667" y="0"/>
                    <a:pt x="2948813" y="660146"/>
                    <a:pt x="2948813" y="147447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2835815" y="1281652"/>
            <a:ext cx="4057029" cy="8736441"/>
            <a:chOff x="0" y="0"/>
            <a:chExt cx="2948813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48813" cy="6350000"/>
            </a:xfrm>
            <a:custGeom>
              <a:avLst/>
              <a:gdLst/>
              <a:ahLst/>
              <a:cxnLst/>
              <a:rect l="l" t="t" r="r" b="b"/>
              <a:pathLst>
                <a:path w="2948813" h="6350000">
                  <a:moveTo>
                    <a:pt x="2948813" y="1474470"/>
                  </a:moveTo>
                  <a:lnTo>
                    <a:pt x="2948813" y="4875530"/>
                  </a:lnTo>
                  <a:cubicBezTo>
                    <a:pt x="2948813" y="5689854"/>
                    <a:pt x="2288667" y="6350000"/>
                    <a:pt x="1474343" y="6350000"/>
                  </a:cubicBezTo>
                  <a:cubicBezTo>
                    <a:pt x="660146" y="6350000"/>
                    <a:pt x="0" y="5689854"/>
                    <a:pt x="0" y="4875530"/>
                  </a:cubicBezTo>
                  <a:lnTo>
                    <a:pt x="0" y="1474470"/>
                  </a:lnTo>
                  <a:cubicBezTo>
                    <a:pt x="0" y="660146"/>
                    <a:pt x="660146" y="0"/>
                    <a:pt x="1474470" y="0"/>
                  </a:cubicBezTo>
                  <a:cubicBezTo>
                    <a:pt x="2288667" y="0"/>
                    <a:pt x="2948813" y="660146"/>
                    <a:pt x="2948813" y="1474470"/>
                  </a:cubicBez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275291" y="3559643"/>
            <a:ext cx="6561345" cy="613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lang="en-US" sz="25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1. Авербах Ю. Л. История шахмат. От чатуранги до наших дней. — М.: Russian Chess House, 2012.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lang="en-US" sz="25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2. Гик Е. Я. Шахматы и математика. — М.: Наука, 1983.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lang="en-US" sz="25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3. Каспаров Г. К. Мои великие предшественники. Т. 1. — М.: РИПОЛ классик, 2003.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lang="en-US" sz="25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4. Линдер И. М. Шахматы на Руси. — М.: Наука, 1975.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lang="en-US" sz="2500">
                <a:solidFill>
                  <a:srgbClr val="1B2620"/>
                </a:solidFill>
                <a:latin typeface="Calibri"/>
                <a:ea typeface="Calibri"/>
                <a:cs typeface="Calibri"/>
                <a:sym typeface="Calibri"/>
              </a:rPr>
              <a:t>5. Шахматы: энциклопедический словарь / гл. ред. А. Е. Карпов. — М.: Советская энциклопедия, 1990.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7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21655" y="0"/>
            <a:ext cx="5657850" cy="10287000"/>
            <a:chOff x="0" y="0"/>
            <a:chExt cx="1913890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3479800"/>
            </a:xfrm>
            <a:custGeom>
              <a:avLst/>
              <a:gdLst/>
              <a:ahLst/>
              <a:cxnLst/>
              <a:rect l="l" t="t" r="r" b="b"/>
              <a:pathLst>
                <a:path w="1913890" h="3479800">
                  <a:moveTo>
                    <a:pt x="0" y="0"/>
                  </a:moveTo>
                  <a:lnTo>
                    <a:pt x="1913890" y="0"/>
                  </a:lnTo>
                  <a:lnTo>
                    <a:pt x="1913890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1F4E3D"/>
            </a:solid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03542" y="2499926"/>
            <a:ext cx="6918239" cy="6918239"/>
            <a:chOff x="0" y="0"/>
            <a:chExt cx="2787650" cy="27876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87650" cy="2787650"/>
            </a:xfrm>
            <a:custGeom>
              <a:avLst/>
              <a:gdLst/>
              <a:ahLst/>
              <a:cxnLst/>
              <a:rect l="l" t="t" r="r" b="b"/>
              <a:pathLst>
                <a:path w="2787650" h="2787650">
                  <a:moveTo>
                    <a:pt x="81280" y="1861820"/>
                  </a:moveTo>
                  <a:cubicBezTo>
                    <a:pt x="73660" y="1841500"/>
                    <a:pt x="67310" y="1819910"/>
                    <a:pt x="60960" y="1799590"/>
                  </a:cubicBezTo>
                  <a:lnTo>
                    <a:pt x="1800860" y="59690"/>
                  </a:lnTo>
                  <a:cubicBezTo>
                    <a:pt x="1821180" y="66040"/>
                    <a:pt x="1842770" y="72390"/>
                    <a:pt x="1863090" y="80010"/>
                  </a:cubicBezTo>
                  <a:lnTo>
                    <a:pt x="81280" y="1861820"/>
                  </a:lnTo>
                  <a:close/>
                  <a:moveTo>
                    <a:pt x="1597660" y="15240"/>
                  </a:moveTo>
                  <a:cubicBezTo>
                    <a:pt x="1573530" y="11430"/>
                    <a:pt x="1548130" y="8890"/>
                    <a:pt x="1524000" y="6350"/>
                  </a:cubicBezTo>
                  <a:lnTo>
                    <a:pt x="6350" y="1524000"/>
                  </a:lnTo>
                  <a:cubicBezTo>
                    <a:pt x="8890" y="1548130"/>
                    <a:pt x="11430" y="1573530"/>
                    <a:pt x="15240" y="1597660"/>
                  </a:cubicBezTo>
                  <a:lnTo>
                    <a:pt x="1597660" y="15240"/>
                  </a:lnTo>
                  <a:close/>
                  <a:moveTo>
                    <a:pt x="2189480" y="248920"/>
                  </a:moveTo>
                  <a:cubicBezTo>
                    <a:pt x="2172970" y="237490"/>
                    <a:pt x="2156460" y="226060"/>
                    <a:pt x="2139950" y="215900"/>
                  </a:cubicBezTo>
                  <a:lnTo>
                    <a:pt x="215900" y="2139950"/>
                  </a:lnTo>
                  <a:cubicBezTo>
                    <a:pt x="226060" y="2156460"/>
                    <a:pt x="237490" y="2172970"/>
                    <a:pt x="248920" y="2189480"/>
                  </a:cubicBezTo>
                  <a:lnTo>
                    <a:pt x="2189480" y="248920"/>
                  </a:lnTo>
                  <a:close/>
                  <a:moveTo>
                    <a:pt x="1979930" y="128270"/>
                  </a:moveTo>
                  <a:cubicBezTo>
                    <a:pt x="1960880" y="119380"/>
                    <a:pt x="1941830" y="110490"/>
                    <a:pt x="1922780" y="102870"/>
                  </a:cubicBezTo>
                  <a:lnTo>
                    <a:pt x="104140" y="1921510"/>
                  </a:lnTo>
                  <a:cubicBezTo>
                    <a:pt x="111760" y="1940560"/>
                    <a:pt x="120650" y="1959610"/>
                    <a:pt x="129540" y="1978660"/>
                  </a:cubicBezTo>
                  <a:lnTo>
                    <a:pt x="1979930" y="128270"/>
                  </a:lnTo>
                  <a:close/>
                  <a:moveTo>
                    <a:pt x="2087880" y="185420"/>
                  </a:moveTo>
                  <a:cubicBezTo>
                    <a:pt x="2070100" y="175260"/>
                    <a:pt x="2052320" y="165100"/>
                    <a:pt x="2034540" y="156210"/>
                  </a:cubicBezTo>
                  <a:lnTo>
                    <a:pt x="154940" y="2035810"/>
                  </a:lnTo>
                  <a:cubicBezTo>
                    <a:pt x="163830" y="2053590"/>
                    <a:pt x="173990" y="2071370"/>
                    <a:pt x="184150" y="2089150"/>
                  </a:cubicBezTo>
                  <a:lnTo>
                    <a:pt x="2087880" y="185420"/>
                  </a:lnTo>
                  <a:close/>
                  <a:moveTo>
                    <a:pt x="834390" y="116840"/>
                  </a:moveTo>
                  <a:cubicBezTo>
                    <a:pt x="774700" y="143510"/>
                    <a:pt x="716280" y="173990"/>
                    <a:pt x="660400" y="208280"/>
                  </a:cubicBezTo>
                  <a:lnTo>
                    <a:pt x="208280" y="660400"/>
                  </a:lnTo>
                  <a:cubicBezTo>
                    <a:pt x="172720" y="716280"/>
                    <a:pt x="142240" y="774700"/>
                    <a:pt x="116840" y="834390"/>
                  </a:cubicBezTo>
                  <a:lnTo>
                    <a:pt x="834390" y="116840"/>
                  </a:lnTo>
                  <a:close/>
                  <a:moveTo>
                    <a:pt x="1363980" y="0"/>
                  </a:moveTo>
                  <a:lnTo>
                    <a:pt x="0" y="1363980"/>
                  </a:lnTo>
                  <a:cubicBezTo>
                    <a:pt x="0" y="1391920"/>
                    <a:pt x="0" y="1418590"/>
                    <a:pt x="1270" y="1446530"/>
                  </a:cubicBezTo>
                  <a:lnTo>
                    <a:pt x="1445260" y="1270"/>
                  </a:lnTo>
                  <a:cubicBezTo>
                    <a:pt x="1418590" y="0"/>
                    <a:pt x="1390650" y="0"/>
                    <a:pt x="1363980" y="0"/>
                  </a:cubicBezTo>
                  <a:close/>
                  <a:moveTo>
                    <a:pt x="2787650" y="1386840"/>
                  </a:moveTo>
                  <a:lnTo>
                    <a:pt x="1386840" y="2787650"/>
                  </a:lnTo>
                  <a:cubicBezTo>
                    <a:pt x="1414780" y="2787650"/>
                    <a:pt x="1443990" y="2787650"/>
                    <a:pt x="1471930" y="2785110"/>
                  </a:cubicBezTo>
                  <a:lnTo>
                    <a:pt x="2785110" y="1471930"/>
                  </a:lnTo>
                  <a:cubicBezTo>
                    <a:pt x="2786380" y="1443990"/>
                    <a:pt x="2787650" y="1414780"/>
                    <a:pt x="2787650" y="1386840"/>
                  </a:cubicBezTo>
                  <a:close/>
                  <a:moveTo>
                    <a:pt x="2283460" y="321310"/>
                  </a:moveTo>
                  <a:cubicBezTo>
                    <a:pt x="2268220" y="308610"/>
                    <a:pt x="2252980" y="295910"/>
                    <a:pt x="2237740" y="284480"/>
                  </a:cubicBezTo>
                  <a:lnTo>
                    <a:pt x="284480" y="2237740"/>
                  </a:lnTo>
                  <a:cubicBezTo>
                    <a:pt x="295910" y="2252980"/>
                    <a:pt x="308610" y="2268220"/>
                    <a:pt x="321310" y="2283460"/>
                  </a:cubicBezTo>
                  <a:lnTo>
                    <a:pt x="2283460" y="321310"/>
                  </a:lnTo>
                  <a:close/>
                  <a:moveTo>
                    <a:pt x="1276350" y="5080"/>
                  </a:moveTo>
                  <a:cubicBezTo>
                    <a:pt x="1244600" y="7620"/>
                    <a:pt x="1214120" y="11430"/>
                    <a:pt x="1182370" y="16510"/>
                  </a:cubicBezTo>
                  <a:lnTo>
                    <a:pt x="16510" y="1182370"/>
                  </a:lnTo>
                  <a:cubicBezTo>
                    <a:pt x="11430" y="1214120"/>
                    <a:pt x="7620" y="1244600"/>
                    <a:pt x="5080" y="1276350"/>
                  </a:cubicBezTo>
                  <a:lnTo>
                    <a:pt x="1276350" y="5080"/>
                  </a:lnTo>
                  <a:close/>
                  <a:moveTo>
                    <a:pt x="1080770" y="35560"/>
                  </a:moveTo>
                  <a:cubicBezTo>
                    <a:pt x="1042670" y="44450"/>
                    <a:pt x="1004570" y="54610"/>
                    <a:pt x="966470" y="67310"/>
                  </a:cubicBezTo>
                  <a:lnTo>
                    <a:pt x="66040" y="966470"/>
                  </a:lnTo>
                  <a:cubicBezTo>
                    <a:pt x="54610" y="1004570"/>
                    <a:pt x="43180" y="1041400"/>
                    <a:pt x="34290" y="1080770"/>
                  </a:cubicBezTo>
                  <a:lnTo>
                    <a:pt x="1080770" y="35560"/>
                  </a:lnTo>
                  <a:close/>
                  <a:moveTo>
                    <a:pt x="1734820" y="41910"/>
                  </a:moveTo>
                  <a:cubicBezTo>
                    <a:pt x="1711960" y="36830"/>
                    <a:pt x="1690370" y="31750"/>
                    <a:pt x="1667510" y="26670"/>
                  </a:cubicBezTo>
                  <a:lnTo>
                    <a:pt x="26670" y="1667510"/>
                  </a:lnTo>
                  <a:cubicBezTo>
                    <a:pt x="31750" y="1690370"/>
                    <a:pt x="36830" y="1711960"/>
                    <a:pt x="41910" y="1734820"/>
                  </a:cubicBezTo>
                  <a:lnTo>
                    <a:pt x="1734820" y="41910"/>
                  </a:lnTo>
                  <a:close/>
                  <a:moveTo>
                    <a:pt x="2762250" y="1659890"/>
                  </a:moveTo>
                  <a:cubicBezTo>
                    <a:pt x="2768600" y="1626870"/>
                    <a:pt x="2773680" y="1595120"/>
                    <a:pt x="2777490" y="1562100"/>
                  </a:cubicBezTo>
                  <a:lnTo>
                    <a:pt x="1562100" y="2777490"/>
                  </a:lnTo>
                  <a:cubicBezTo>
                    <a:pt x="1595120" y="2773680"/>
                    <a:pt x="1628140" y="2768600"/>
                    <a:pt x="1659890" y="2762250"/>
                  </a:cubicBezTo>
                  <a:lnTo>
                    <a:pt x="2762250" y="1659890"/>
                  </a:lnTo>
                  <a:close/>
                  <a:moveTo>
                    <a:pt x="2785110" y="1306830"/>
                  </a:moveTo>
                  <a:cubicBezTo>
                    <a:pt x="2783840" y="1281430"/>
                    <a:pt x="2781300" y="1256030"/>
                    <a:pt x="2778760" y="1230630"/>
                  </a:cubicBezTo>
                  <a:lnTo>
                    <a:pt x="1230630" y="2777490"/>
                  </a:lnTo>
                  <a:cubicBezTo>
                    <a:pt x="1256030" y="2780030"/>
                    <a:pt x="1281430" y="2782570"/>
                    <a:pt x="1306830" y="2783840"/>
                  </a:cubicBezTo>
                  <a:lnTo>
                    <a:pt x="2785110" y="1306830"/>
                  </a:lnTo>
                  <a:close/>
                  <a:moveTo>
                    <a:pt x="2767330" y="1158240"/>
                  </a:moveTo>
                  <a:cubicBezTo>
                    <a:pt x="2763520" y="1135380"/>
                    <a:pt x="2758440" y="1112520"/>
                    <a:pt x="2753360" y="1089660"/>
                  </a:cubicBezTo>
                  <a:lnTo>
                    <a:pt x="1088390" y="2753360"/>
                  </a:lnTo>
                  <a:cubicBezTo>
                    <a:pt x="1111250" y="2758440"/>
                    <a:pt x="1134110" y="2763520"/>
                    <a:pt x="1156970" y="2767330"/>
                  </a:cubicBezTo>
                  <a:lnTo>
                    <a:pt x="2767330" y="1158240"/>
                  </a:lnTo>
                  <a:close/>
                  <a:moveTo>
                    <a:pt x="2369820" y="398780"/>
                  </a:moveTo>
                  <a:cubicBezTo>
                    <a:pt x="2355850" y="384810"/>
                    <a:pt x="2341880" y="372110"/>
                    <a:pt x="2327910" y="358140"/>
                  </a:cubicBezTo>
                  <a:lnTo>
                    <a:pt x="359410" y="2326640"/>
                  </a:lnTo>
                  <a:cubicBezTo>
                    <a:pt x="372110" y="2340610"/>
                    <a:pt x="386080" y="2354580"/>
                    <a:pt x="400050" y="2368550"/>
                  </a:cubicBezTo>
                  <a:lnTo>
                    <a:pt x="2369820" y="398780"/>
                  </a:lnTo>
                  <a:close/>
                  <a:moveTo>
                    <a:pt x="2451100" y="2301240"/>
                  </a:moveTo>
                  <a:cubicBezTo>
                    <a:pt x="2520950" y="2219960"/>
                    <a:pt x="2579370" y="2133600"/>
                    <a:pt x="2627630" y="2042160"/>
                  </a:cubicBezTo>
                  <a:lnTo>
                    <a:pt x="2042160" y="2627630"/>
                  </a:lnTo>
                  <a:cubicBezTo>
                    <a:pt x="2133600" y="2579370"/>
                    <a:pt x="2219960" y="2520950"/>
                    <a:pt x="2301240" y="2451100"/>
                  </a:cubicBezTo>
                  <a:lnTo>
                    <a:pt x="2451100" y="2301240"/>
                  </a:lnTo>
                  <a:close/>
                  <a:moveTo>
                    <a:pt x="2736850" y="1023620"/>
                  </a:moveTo>
                  <a:cubicBezTo>
                    <a:pt x="2730500" y="1002030"/>
                    <a:pt x="2724150" y="981710"/>
                    <a:pt x="2717800" y="960120"/>
                  </a:cubicBezTo>
                  <a:lnTo>
                    <a:pt x="960120" y="2717800"/>
                  </a:lnTo>
                  <a:cubicBezTo>
                    <a:pt x="981710" y="2724150"/>
                    <a:pt x="1002030" y="2730500"/>
                    <a:pt x="1023620" y="2736850"/>
                  </a:cubicBezTo>
                  <a:lnTo>
                    <a:pt x="2736850" y="1023620"/>
                  </a:lnTo>
                  <a:close/>
                  <a:moveTo>
                    <a:pt x="2696210" y="1892300"/>
                  </a:moveTo>
                  <a:cubicBezTo>
                    <a:pt x="2711450" y="1851660"/>
                    <a:pt x="2725420" y="1811020"/>
                    <a:pt x="2736850" y="1769110"/>
                  </a:cubicBezTo>
                  <a:lnTo>
                    <a:pt x="1769110" y="2736850"/>
                  </a:lnTo>
                  <a:cubicBezTo>
                    <a:pt x="1811020" y="2725420"/>
                    <a:pt x="1851660" y="2711450"/>
                    <a:pt x="1892300" y="2696210"/>
                  </a:cubicBezTo>
                  <a:lnTo>
                    <a:pt x="2696210" y="1892300"/>
                  </a:lnTo>
                  <a:close/>
                  <a:moveTo>
                    <a:pt x="2523490" y="576580"/>
                  </a:moveTo>
                  <a:cubicBezTo>
                    <a:pt x="2512060" y="561340"/>
                    <a:pt x="2500630" y="544830"/>
                    <a:pt x="2487930" y="529590"/>
                  </a:cubicBezTo>
                  <a:lnTo>
                    <a:pt x="529590" y="2486660"/>
                  </a:lnTo>
                  <a:cubicBezTo>
                    <a:pt x="544830" y="2499360"/>
                    <a:pt x="561340" y="2510790"/>
                    <a:pt x="576580" y="2522220"/>
                  </a:cubicBezTo>
                  <a:lnTo>
                    <a:pt x="2523490" y="576580"/>
                  </a:lnTo>
                  <a:close/>
                  <a:moveTo>
                    <a:pt x="2696210" y="899160"/>
                  </a:moveTo>
                  <a:cubicBezTo>
                    <a:pt x="2688590" y="878840"/>
                    <a:pt x="2680970" y="859790"/>
                    <a:pt x="2672080" y="840740"/>
                  </a:cubicBezTo>
                  <a:lnTo>
                    <a:pt x="839470" y="2673350"/>
                  </a:lnTo>
                  <a:cubicBezTo>
                    <a:pt x="858520" y="2682240"/>
                    <a:pt x="878840" y="2689860"/>
                    <a:pt x="897890" y="2697480"/>
                  </a:cubicBezTo>
                  <a:lnTo>
                    <a:pt x="2696210" y="899160"/>
                  </a:lnTo>
                  <a:close/>
                  <a:moveTo>
                    <a:pt x="2449830" y="483870"/>
                  </a:moveTo>
                  <a:cubicBezTo>
                    <a:pt x="2437130" y="468630"/>
                    <a:pt x="2424430" y="454660"/>
                    <a:pt x="2410460" y="440690"/>
                  </a:cubicBezTo>
                  <a:lnTo>
                    <a:pt x="440690" y="2410460"/>
                  </a:lnTo>
                  <a:cubicBezTo>
                    <a:pt x="454660" y="2424430"/>
                    <a:pt x="469900" y="2437130"/>
                    <a:pt x="483870" y="2449830"/>
                  </a:cubicBezTo>
                  <a:lnTo>
                    <a:pt x="2449830" y="483870"/>
                  </a:lnTo>
                  <a:close/>
                  <a:moveTo>
                    <a:pt x="2588260" y="675640"/>
                  </a:moveTo>
                  <a:cubicBezTo>
                    <a:pt x="2578100" y="659130"/>
                    <a:pt x="2567940" y="641350"/>
                    <a:pt x="2556510" y="624840"/>
                  </a:cubicBezTo>
                  <a:lnTo>
                    <a:pt x="624840" y="2556510"/>
                  </a:lnTo>
                  <a:cubicBezTo>
                    <a:pt x="641350" y="2567940"/>
                    <a:pt x="657860" y="2578100"/>
                    <a:pt x="675640" y="2588260"/>
                  </a:cubicBezTo>
                  <a:lnTo>
                    <a:pt x="2588260" y="675640"/>
                  </a:lnTo>
                  <a:close/>
                  <a:moveTo>
                    <a:pt x="2646680" y="783590"/>
                  </a:moveTo>
                  <a:cubicBezTo>
                    <a:pt x="2637790" y="765810"/>
                    <a:pt x="2628900" y="746760"/>
                    <a:pt x="2618740" y="728980"/>
                  </a:cubicBezTo>
                  <a:lnTo>
                    <a:pt x="728980" y="2618740"/>
                  </a:lnTo>
                  <a:cubicBezTo>
                    <a:pt x="746760" y="2628900"/>
                    <a:pt x="764540" y="2637790"/>
                    <a:pt x="783590" y="2646680"/>
                  </a:cubicBezTo>
                  <a:lnTo>
                    <a:pt x="2646680" y="783590"/>
                  </a:lnTo>
                  <a:close/>
                </a:path>
              </a:pathLst>
            </a:custGeom>
            <a:solidFill>
              <a:srgbClr val="C9A45C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409545" y="1313678"/>
            <a:ext cx="7659645" cy="7659645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8613419" y="1517566"/>
            <a:ext cx="7251898" cy="7251869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17259300" y="287295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822967" y="7794024"/>
            <a:ext cx="1851667" cy="2156235"/>
          </a:xfrm>
          <a:custGeom>
            <a:avLst/>
            <a:gdLst/>
            <a:ahLst/>
            <a:cxnLst/>
            <a:rect l="l" t="t" r="r" b="b"/>
            <a:pathLst>
              <a:path w="1851667" h="2156235">
                <a:moveTo>
                  <a:pt x="0" y="0"/>
                </a:moveTo>
                <a:lnTo>
                  <a:pt x="1851667" y="0"/>
                </a:lnTo>
                <a:lnTo>
                  <a:pt x="1851667" y="2156235"/>
                </a:lnTo>
                <a:lnTo>
                  <a:pt x="0" y="21562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733628" y="3556000"/>
            <a:ext cx="5970990" cy="6556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90000"/>
              </a:lnSpc>
              <a:spcAft>
                <a:spcPts val="3000"/>
              </a:spcAft>
            </a:pPr>
            <a:r>
              <a:rPr lang="en-US" sz="8000">
                <a:solidFill>
                  <a:srgbClr val="1F4E3D"/>
                </a:solidFill>
                <a:latin typeface="Georgia"/>
                <a:ea typeface="Georgia"/>
                <a:cs typeface="Georgia"/>
                <a:sym typeface="Georgia"/>
              </a:rPr>
              <a:t>Спасибо за внимание!</a:t>
            </a:r>
          </a:p>
          <a:p>
            <a:pPr algn="l">
              <a:lnSpc>
                <a:spcPct val="110000"/>
              </a:lnSpc>
            </a:pPr>
            <a:r>
              <a:rPr lang="en-US" sz="3400">
                <a:solidFill>
                  <a:srgbClr val="1F4E3D"/>
                </a:solidFill>
                <a:latin typeface="Calibri"/>
                <a:ea typeface="Calibri"/>
                <a:cs typeface="Calibri"/>
                <a:sym typeface="Calibri"/>
              </a:rPr>
              <a:t>Готов ответить на вопросы</a:t>
            </a:r>
          </a:p>
        </p:txBody>
      </p:sp>
    </p:spTree>
    <p:extLst>
      <p:ext uri="{BB962C8B-B14F-4D97-AF65-F5344CB8AC3E}">
        <p14:creationId xmlns:p14="http://schemas.microsoft.com/office/powerpoint/2010/main" val="2750522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687</Words>
  <Application>Microsoft Office PowerPoint</Application>
  <PresentationFormat>Произвольный</PresentationFormat>
  <Paragraphs>31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DM Sans</vt:lpstr>
      <vt:lpstr>Waffle Soft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Resto Food</dc:title>
  <cp:lastModifiedBy>Ted E</cp:lastModifiedBy>
  <cp:revision>2</cp:revision>
  <dcterms:created xsi:type="dcterms:W3CDTF">2006-08-16T00:00:00Z</dcterms:created>
  <dcterms:modified xsi:type="dcterms:W3CDTF">2026-09-25T20:09:42Z</dcterms:modified>
  <dc:identifier>DAGTSIEXGMM</dc:identifier>
</cp:coreProperties>
</file>